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8" r:id="rId1"/>
  </p:sldMasterIdLst>
  <p:notesMasterIdLst>
    <p:notesMasterId r:id="rId40"/>
  </p:notesMasterIdLst>
  <p:sldIdLst>
    <p:sldId id="256" r:id="rId2"/>
    <p:sldId id="257" r:id="rId3"/>
    <p:sldId id="258" r:id="rId4"/>
    <p:sldId id="263" r:id="rId5"/>
    <p:sldId id="264" r:id="rId6"/>
    <p:sldId id="265" r:id="rId7"/>
    <p:sldId id="266" r:id="rId8"/>
    <p:sldId id="267" r:id="rId9"/>
    <p:sldId id="280" r:id="rId10"/>
    <p:sldId id="281" r:id="rId11"/>
    <p:sldId id="282" r:id="rId12"/>
    <p:sldId id="283" r:id="rId13"/>
    <p:sldId id="284" r:id="rId14"/>
    <p:sldId id="285" r:id="rId15"/>
    <p:sldId id="286" r:id="rId16"/>
    <p:sldId id="260" r:id="rId17"/>
    <p:sldId id="287" r:id="rId18"/>
    <p:sldId id="288" r:id="rId19"/>
    <p:sldId id="290" r:id="rId20"/>
    <p:sldId id="291" r:id="rId21"/>
    <p:sldId id="289" r:id="rId22"/>
    <p:sldId id="292" r:id="rId23"/>
    <p:sldId id="293" r:id="rId24"/>
    <p:sldId id="294" r:id="rId25"/>
    <p:sldId id="295" r:id="rId26"/>
    <p:sldId id="259" r:id="rId27"/>
    <p:sldId id="268" r:id="rId28"/>
    <p:sldId id="271" r:id="rId29"/>
    <p:sldId id="272" r:id="rId30"/>
    <p:sldId id="274" r:id="rId31"/>
    <p:sldId id="273" r:id="rId32"/>
    <p:sldId id="270" r:id="rId33"/>
    <p:sldId id="275" r:id="rId34"/>
    <p:sldId id="276" r:id="rId35"/>
    <p:sldId id="277" r:id="rId36"/>
    <p:sldId id="261" r:id="rId37"/>
    <p:sldId id="278" r:id="rId38"/>
    <p:sldId id="279" r:id="rId39"/>
  </p:sldIdLst>
  <p:sldSz cx="12188825" cy="6858000"/>
  <p:notesSz cx="9144000" cy="6858000"/>
  <p:defaultTextStyle>
    <a:defPPr>
      <a:defRPr lang="en-US"/>
    </a:defPPr>
    <a:lvl1pPr marL="0" algn="l" defTabSz="410281" rtl="0" eaLnBrk="1" latinLnBrk="0" hangingPunct="1">
      <a:defRPr sz="1600" kern="1200">
        <a:solidFill>
          <a:schemeClr val="tx1"/>
        </a:solidFill>
        <a:latin typeface="+mn-lt"/>
        <a:ea typeface="+mn-ea"/>
        <a:cs typeface="+mn-cs"/>
      </a:defRPr>
    </a:lvl1pPr>
    <a:lvl2pPr marL="410281" algn="l" defTabSz="410281" rtl="0" eaLnBrk="1" latinLnBrk="0" hangingPunct="1">
      <a:defRPr sz="1600" kern="1200">
        <a:solidFill>
          <a:schemeClr val="tx1"/>
        </a:solidFill>
        <a:latin typeface="+mn-lt"/>
        <a:ea typeface="+mn-ea"/>
        <a:cs typeface="+mn-cs"/>
      </a:defRPr>
    </a:lvl2pPr>
    <a:lvl3pPr marL="820564" algn="l" defTabSz="410281" rtl="0" eaLnBrk="1" latinLnBrk="0" hangingPunct="1">
      <a:defRPr sz="1600" kern="1200">
        <a:solidFill>
          <a:schemeClr val="tx1"/>
        </a:solidFill>
        <a:latin typeface="+mn-lt"/>
        <a:ea typeface="+mn-ea"/>
        <a:cs typeface="+mn-cs"/>
      </a:defRPr>
    </a:lvl3pPr>
    <a:lvl4pPr marL="1230845" algn="l" defTabSz="410281" rtl="0" eaLnBrk="1" latinLnBrk="0" hangingPunct="1">
      <a:defRPr sz="1600" kern="1200">
        <a:solidFill>
          <a:schemeClr val="tx1"/>
        </a:solidFill>
        <a:latin typeface="+mn-lt"/>
        <a:ea typeface="+mn-ea"/>
        <a:cs typeface="+mn-cs"/>
      </a:defRPr>
    </a:lvl4pPr>
    <a:lvl5pPr marL="1641127" algn="l" defTabSz="410281" rtl="0" eaLnBrk="1" latinLnBrk="0" hangingPunct="1">
      <a:defRPr sz="1600" kern="1200">
        <a:solidFill>
          <a:schemeClr val="tx1"/>
        </a:solidFill>
        <a:latin typeface="+mn-lt"/>
        <a:ea typeface="+mn-ea"/>
        <a:cs typeface="+mn-cs"/>
      </a:defRPr>
    </a:lvl5pPr>
    <a:lvl6pPr marL="2051408" algn="l" defTabSz="410281" rtl="0" eaLnBrk="1" latinLnBrk="0" hangingPunct="1">
      <a:defRPr sz="1600" kern="1200">
        <a:solidFill>
          <a:schemeClr val="tx1"/>
        </a:solidFill>
        <a:latin typeface="+mn-lt"/>
        <a:ea typeface="+mn-ea"/>
        <a:cs typeface="+mn-cs"/>
      </a:defRPr>
    </a:lvl6pPr>
    <a:lvl7pPr marL="2461691" algn="l" defTabSz="410281" rtl="0" eaLnBrk="1" latinLnBrk="0" hangingPunct="1">
      <a:defRPr sz="1600" kern="1200">
        <a:solidFill>
          <a:schemeClr val="tx1"/>
        </a:solidFill>
        <a:latin typeface="+mn-lt"/>
        <a:ea typeface="+mn-ea"/>
        <a:cs typeface="+mn-cs"/>
      </a:defRPr>
    </a:lvl7pPr>
    <a:lvl8pPr marL="2871972" algn="l" defTabSz="410281" rtl="0" eaLnBrk="1" latinLnBrk="0" hangingPunct="1">
      <a:defRPr sz="1600" kern="1200">
        <a:solidFill>
          <a:schemeClr val="tx1"/>
        </a:solidFill>
        <a:latin typeface="+mn-lt"/>
        <a:ea typeface="+mn-ea"/>
        <a:cs typeface="+mn-cs"/>
      </a:defRPr>
    </a:lvl8pPr>
    <a:lvl9pPr marL="3282254" algn="l" defTabSz="410281"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29" autoAdjust="0"/>
    <p:restoredTop sz="97701" autoAdjust="0"/>
  </p:normalViewPr>
  <p:slideViewPr>
    <p:cSldViewPr snapToGrid="0" snapToObjects="1">
      <p:cViewPr varScale="1">
        <p:scale>
          <a:sx n="155" d="100"/>
          <a:sy n="155" d="100"/>
        </p:scale>
        <p:origin x="224" y="320"/>
      </p:cViewPr>
      <p:guideLst>
        <p:guide orient="horz" pos="4319"/>
        <p:guide pos="383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F4998CDF-8E63-8F4E-8622-DFEA3F73543D}" type="datetimeFigureOut">
              <a:rPr lang="en-US" smtClean="0"/>
              <a:t>10/15/20</a:t>
            </a:fld>
            <a:endParaRPr lang="en-US"/>
          </a:p>
        </p:txBody>
      </p:sp>
      <p:sp>
        <p:nvSpPr>
          <p:cNvPr id="4" name="Slide Image Placeholder 3"/>
          <p:cNvSpPr>
            <a:spLocks noGrp="1" noRot="1" noChangeAspect="1"/>
          </p:cNvSpPr>
          <p:nvPr>
            <p:ph type="sldImg" idx="2"/>
          </p:nvPr>
        </p:nvSpPr>
        <p:spPr>
          <a:xfrm>
            <a:off x="2287588" y="514350"/>
            <a:ext cx="4568825"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2900"/>
          </a:xfrm>
          <a:prstGeom prst="rect">
            <a:avLst/>
          </a:prstGeom>
        </p:spPr>
        <p:txBody>
          <a:bodyPr vert="horz" lIns="91440" tIns="45720" rIns="91440" bIns="45720" rtlCol="0" anchor="b"/>
          <a:lstStyle>
            <a:lvl1pPr algn="r">
              <a:defRPr sz="1200"/>
            </a:lvl1pPr>
          </a:lstStyle>
          <a:p>
            <a:fld id="{5940D6BB-7ECF-B741-A47D-F4392BDD2892}" type="slidenum">
              <a:rPr lang="en-US" smtClean="0"/>
              <a:t>‹#›</a:t>
            </a:fld>
            <a:endParaRPr lang="en-US"/>
          </a:p>
        </p:txBody>
      </p:sp>
    </p:spTree>
    <p:extLst>
      <p:ext uri="{BB962C8B-B14F-4D97-AF65-F5344CB8AC3E}">
        <p14:creationId xmlns:p14="http://schemas.microsoft.com/office/powerpoint/2010/main" val="1849916995"/>
      </p:ext>
    </p:extLst>
  </p:cSld>
  <p:clrMap bg1="lt1" tx1="dk1" bg2="lt2" tx2="dk2" accent1="accent1" accent2="accent2" accent3="accent3" accent4="accent4" accent5="accent5" accent6="accent6" hlink="hlink" folHlink="folHlink"/>
  <p:notesStyle>
    <a:lvl1pPr marL="0" algn="l" defTabSz="457190" rtl="0" eaLnBrk="1" latinLnBrk="0" hangingPunct="1">
      <a:defRPr sz="1200" kern="1200">
        <a:solidFill>
          <a:schemeClr val="tx1"/>
        </a:solidFill>
        <a:latin typeface="+mn-lt"/>
        <a:ea typeface="+mn-ea"/>
        <a:cs typeface="+mn-cs"/>
      </a:defRPr>
    </a:lvl1pPr>
    <a:lvl2pPr marL="457190" algn="l" defTabSz="457190" rtl="0" eaLnBrk="1" latinLnBrk="0" hangingPunct="1">
      <a:defRPr sz="1200" kern="1200">
        <a:solidFill>
          <a:schemeClr val="tx1"/>
        </a:solidFill>
        <a:latin typeface="+mn-lt"/>
        <a:ea typeface="+mn-ea"/>
        <a:cs typeface="+mn-cs"/>
      </a:defRPr>
    </a:lvl2pPr>
    <a:lvl3pPr marL="914378" algn="l" defTabSz="457190" rtl="0" eaLnBrk="1" latinLnBrk="0" hangingPunct="1">
      <a:defRPr sz="1200" kern="1200">
        <a:solidFill>
          <a:schemeClr val="tx1"/>
        </a:solidFill>
        <a:latin typeface="+mn-lt"/>
        <a:ea typeface="+mn-ea"/>
        <a:cs typeface="+mn-cs"/>
      </a:defRPr>
    </a:lvl3pPr>
    <a:lvl4pPr marL="1371568" algn="l" defTabSz="457190" rtl="0" eaLnBrk="1" latinLnBrk="0" hangingPunct="1">
      <a:defRPr sz="1200" kern="1200">
        <a:solidFill>
          <a:schemeClr val="tx1"/>
        </a:solidFill>
        <a:latin typeface="+mn-lt"/>
        <a:ea typeface="+mn-ea"/>
        <a:cs typeface="+mn-cs"/>
      </a:defRPr>
    </a:lvl4pPr>
    <a:lvl5pPr marL="1828758" algn="l" defTabSz="457190" rtl="0" eaLnBrk="1" latinLnBrk="0" hangingPunct="1">
      <a:defRPr sz="1200" kern="1200">
        <a:solidFill>
          <a:schemeClr val="tx1"/>
        </a:solidFill>
        <a:latin typeface="+mn-lt"/>
        <a:ea typeface="+mn-ea"/>
        <a:cs typeface="+mn-cs"/>
      </a:defRPr>
    </a:lvl5pPr>
    <a:lvl6pPr marL="2285946" algn="l" defTabSz="457190" rtl="0" eaLnBrk="1" latinLnBrk="0" hangingPunct="1">
      <a:defRPr sz="1200" kern="1200">
        <a:solidFill>
          <a:schemeClr val="tx1"/>
        </a:solidFill>
        <a:latin typeface="+mn-lt"/>
        <a:ea typeface="+mn-ea"/>
        <a:cs typeface="+mn-cs"/>
      </a:defRPr>
    </a:lvl6pPr>
    <a:lvl7pPr marL="2743136" algn="l" defTabSz="457190" rtl="0" eaLnBrk="1" latinLnBrk="0" hangingPunct="1">
      <a:defRPr sz="1200" kern="1200">
        <a:solidFill>
          <a:schemeClr val="tx1"/>
        </a:solidFill>
        <a:latin typeface="+mn-lt"/>
        <a:ea typeface="+mn-ea"/>
        <a:cs typeface="+mn-cs"/>
      </a:defRPr>
    </a:lvl7pPr>
    <a:lvl8pPr marL="3200326" algn="l" defTabSz="457190" rtl="0" eaLnBrk="1" latinLnBrk="0" hangingPunct="1">
      <a:defRPr sz="1200" kern="1200">
        <a:solidFill>
          <a:schemeClr val="tx1"/>
        </a:solidFill>
        <a:latin typeface="+mn-lt"/>
        <a:ea typeface="+mn-ea"/>
        <a:cs typeface="+mn-cs"/>
      </a:defRPr>
    </a:lvl8pPr>
    <a:lvl9pPr marL="3657515" algn="l" defTabSz="45719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0" y="49147"/>
            <a:ext cx="12188825" cy="4572000"/>
          </a:xfrm>
        </p:spPr>
        <p:txBody>
          <a:bodyPr/>
          <a:lstStyle/>
          <a:p>
            <a:r>
              <a:rPr lang="en-US"/>
              <a:t>Click icon to add picture</a:t>
            </a:r>
            <a:endParaRPr lang="en-US" dirty="0"/>
          </a:p>
        </p:txBody>
      </p:sp>
      <p:sp>
        <p:nvSpPr>
          <p:cNvPr id="2" name="Title 1"/>
          <p:cNvSpPr>
            <a:spLocks noGrp="1"/>
          </p:cNvSpPr>
          <p:nvPr>
            <p:ph type="ctrTitle"/>
          </p:nvPr>
        </p:nvSpPr>
        <p:spPr>
          <a:xfrm>
            <a:off x="6" y="3018245"/>
            <a:ext cx="12188824" cy="2104361"/>
          </a:xfrm>
          <a:solidFill>
            <a:schemeClr val="accent1"/>
          </a:solidFill>
        </p:spPr>
        <p:txBody>
          <a:bodyPr bIns="320032" anchor="ctr" anchorCtr="1">
            <a:noAutofit/>
          </a:bodyPr>
          <a:lstStyle>
            <a:lvl1pPr algn="ctr">
              <a:defRPr sz="3900" b="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647534" y="4267204"/>
            <a:ext cx="10976292" cy="353943"/>
          </a:xfrm>
        </p:spPr>
        <p:txBody>
          <a:bodyPr/>
          <a:lstStyle>
            <a:lvl1pPr marL="0" indent="0" algn="ctr">
              <a:buNone/>
              <a:defRPr sz="2300" b="0">
                <a:solidFill>
                  <a:schemeClr val="bg1"/>
                </a:solidFill>
              </a:defRPr>
            </a:lvl1pPr>
            <a:lvl2pPr marL="457190" indent="0" algn="ctr">
              <a:buNone/>
              <a:defRPr sz="2000"/>
            </a:lvl2pPr>
            <a:lvl3pPr marL="914378" indent="0" algn="ctr">
              <a:buNone/>
              <a:defRPr sz="1800"/>
            </a:lvl3pPr>
            <a:lvl4pPr marL="1371568" indent="0" algn="ctr">
              <a:buNone/>
              <a:defRPr sz="1600"/>
            </a:lvl4pPr>
            <a:lvl5pPr marL="1828758" indent="0" algn="ctr">
              <a:buNone/>
              <a:defRPr sz="1600"/>
            </a:lvl5pPr>
            <a:lvl6pPr marL="2285946" indent="0" algn="ctr">
              <a:buNone/>
              <a:defRPr sz="1600"/>
            </a:lvl6pPr>
            <a:lvl7pPr marL="2743136" indent="0" algn="ctr">
              <a:buNone/>
              <a:defRPr sz="1600"/>
            </a:lvl7pPr>
            <a:lvl8pPr marL="3200326" indent="0" algn="ctr">
              <a:buNone/>
              <a:defRPr sz="1600"/>
            </a:lvl8pPr>
            <a:lvl9pPr marL="3657515" indent="0" algn="ctr">
              <a:buNone/>
              <a:defRPr sz="1600"/>
            </a:lvl9pPr>
          </a:lstStyle>
          <a:p>
            <a:r>
              <a:rPr lang="en-US"/>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57229" y="5624066"/>
            <a:ext cx="2474366" cy="863194"/>
          </a:xfrm>
          <a:prstGeom prst="rect">
            <a:avLst/>
          </a:prstGeom>
        </p:spPr>
      </p:pic>
    </p:spTree>
    <p:extLst>
      <p:ext uri="{BB962C8B-B14F-4D97-AF65-F5344CB8AC3E}">
        <p14:creationId xmlns:p14="http://schemas.microsoft.com/office/powerpoint/2010/main" val="1235693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Title Slide 2">
    <p:spTree>
      <p:nvGrpSpPr>
        <p:cNvPr id="1" name=""/>
        <p:cNvGrpSpPr/>
        <p:nvPr/>
      </p:nvGrpSpPr>
      <p:grpSpPr>
        <a:xfrm>
          <a:off x="0" y="0"/>
          <a:ext cx="0" cy="0"/>
          <a:chOff x="0" y="0"/>
          <a:chExt cx="0" cy="0"/>
        </a:xfrm>
      </p:grpSpPr>
      <p:sp>
        <p:nvSpPr>
          <p:cNvPr id="2" name="Title 1"/>
          <p:cNvSpPr>
            <a:spLocks noGrp="1"/>
          </p:cNvSpPr>
          <p:nvPr>
            <p:ph type="title"/>
          </p:nvPr>
        </p:nvSpPr>
        <p:spPr>
          <a:xfrm>
            <a:off x="647534" y="3259855"/>
            <a:ext cx="10976292" cy="550151"/>
          </a:xfrm>
        </p:spPr>
        <p:txBody>
          <a:bodyPr anchor="b"/>
          <a:lstStyle>
            <a:lvl1pPr>
              <a:defRPr sz="3900"/>
            </a:lvl1pPr>
          </a:lstStyle>
          <a:p>
            <a:r>
              <a:rPr lang="en-US"/>
              <a:t>Click to edit Master title style</a:t>
            </a:r>
            <a:endParaRPr lang="en-US" dirty="0"/>
          </a:p>
        </p:txBody>
      </p:sp>
      <p:sp>
        <p:nvSpPr>
          <p:cNvPr id="3" name="Text Placeholder 2"/>
          <p:cNvSpPr>
            <a:spLocks noGrp="1"/>
          </p:cNvSpPr>
          <p:nvPr>
            <p:ph type="body" idx="1"/>
          </p:nvPr>
        </p:nvSpPr>
        <p:spPr>
          <a:xfrm>
            <a:off x="647534" y="4149979"/>
            <a:ext cx="10976292" cy="353943"/>
          </a:xfrm>
        </p:spPr>
        <p:txBody>
          <a:bodyPr/>
          <a:lstStyle>
            <a:lvl1pPr marL="0" indent="0">
              <a:buNone/>
              <a:defRPr sz="2300">
                <a:solidFill>
                  <a:schemeClr val="tx1">
                    <a:tint val="75000"/>
                  </a:schemeClr>
                </a:solidFill>
              </a:defRPr>
            </a:lvl1pPr>
            <a:lvl2pPr marL="457190" indent="0">
              <a:buNone/>
              <a:defRPr sz="2000">
                <a:solidFill>
                  <a:schemeClr val="tx1">
                    <a:tint val="75000"/>
                  </a:schemeClr>
                </a:solidFill>
              </a:defRPr>
            </a:lvl2pPr>
            <a:lvl3pPr marL="914378" indent="0">
              <a:buNone/>
              <a:defRPr sz="1800">
                <a:solidFill>
                  <a:schemeClr val="tx1">
                    <a:tint val="75000"/>
                  </a:schemeClr>
                </a:solidFill>
              </a:defRPr>
            </a:lvl3pPr>
            <a:lvl4pPr marL="1371568" indent="0">
              <a:buNone/>
              <a:defRPr sz="1600">
                <a:solidFill>
                  <a:schemeClr val="tx1">
                    <a:tint val="75000"/>
                  </a:schemeClr>
                </a:solidFill>
              </a:defRPr>
            </a:lvl4pPr>
            <a:lvl5pPr marL="1828758" indent="0">
              <a:buNone/>
              <a:defRPr sz="1600">
                <a:solidFill>
                  <a:schemeClr val="tx1">
                    <a:tint val="75000"/>
                  </a:schemeClr>
                </a:solidFill>
              </a:defRPr>
            </a:lvl5pPr>
            <a:lvl6pPr marL="2285946" indent="0">
              <a:buNone/>
              <a:defRPr sz="1600">
                <a:solidFill>
                  <a:schemeClr val="tx1">
                    <a:tint val="75000"/>
                  </a:schemeClr>
                </a:solidFill>
              </a:defRPr>
            </a:lvl6pPr>
            <a:lvl7pPr marL="2743136" indent="0">
              <a:buNone/>
              <a:defRPr sz="1600">
                <a:solidFill>
                  <a:schemeClr val="tx1">
                    <a:tint val="75000"/>
                  </a:schemeClr>
                </a:solidFill>
              </a:defRPr>
            </a:lvl7pPr>
            <a:lvl8pPr marL="3200326" indent="0">
              <a:buNone/>
              <a:defRPr sz="1600">
                <a:solidFill>
                  <a:schemeClr val="tx1">
                    <a:tint val="75000"/>
                  </a:schemeClr>
                </a:solidFill>
              </a:defRPr>
            </a:lvl8pPr>
            <a:lvl9pPr marL="3657515" indent="0">
              <a:buNone/>
              <a:defRPr sz="1600">
                <a:solidFill>
                  <a:schemeClr val="tx1">
                    <a:tint val="75000"/>
                  </a:schemeClr>
                </a:solidFill>
              </a:defRPr>
            </a:lvl9pPr>
          </a:lstStyle>
          <a:p>
            <a:pPr lvl="0"/>
            <a:r>
              <a:rPr lang="en-US"/>
              <a:t>Edit Master text styles</a:t>
            </a:r>
          </a:p>
        </p:txBody>
      </p:sp>
      <p:cxnSp>
        <p:nvCxnSpPr>
          <p:cNvPr id="5" name="Straight Connector 4"/>
          <p:cNvCxnSpPr/>
          <p:nvPr userDrawn="1"/>
        </p:nvCxnSpPr>
        <p:spPr>
          <a:xfrm>
            <a:off x="647534" y="3980107"/>
            <a:ext cx="10976292" cy="0"/>
          </a:xfrm>
          <a:prstGeom prst="line">
            <a:avLst/>
          </a:prstGeom>
          <a:ln w="15875">
            <a:solidFill>
              <a:schemeClr val="tx2"/>
            </a:solidFill>
            <a:tailEnd type="none" w="lg" len="med"/>
          </a:ln>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8171" y="5848183"/>
            <a:ext cx="2474366" cy="863194"/>
          </a:xfrm>
          <a:prstGeom prst="rect">
            <a:avLst/>
          </a:prstGeom>
        </p:spPr>
      </p:pic>
    </p:spTree>
    <p:extLst>
      <p:ext uri="{BB962C8B-B14F-4D97-AF65-F5344CB8AC3E}">
        <p14:creationId xmlns:p14="http://schemas.microsoft.com/office/powerpoint/2010/main" val="10107617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2" name="Picture Placeholder 11"/>
          <p:cNvSpPr>
            <a:spLocks noGrp="1"/>
          </p:cNvSpPr>
          <p:nvPr>
            <p:ph type="pic" sz="quarter" idx="10"/>
          </p:nvPr>
        </p:nvSpPr>
        <p:spPr>
          <a:xfrm>
            <a:off x="0" y="4"/>
            <a:ext cx="12188825" cy="4586937"/>
          </a:xfrm>
        </p:spPr>
        <p:txBody>
          <a:bodyPr/>
          <a:lstStyle/>
          <a:p>
            <a:r>
              <a:rPr lang="en-US"/>
              <a:t>Click icon to add picture</a:t>
            </a:r>
            <a:endParaRPr lang="en-US" dirty="0"/>
          </a:p>
        </p:txBody>
      </p:sp>
      <p:sp>
        <p:nvSpPr>
          <p:cNvPr id="7" name="Title 1"/>
          <p:cNvSpPr>
            <a:spLocks noGrp="1"/>
          </p:cNvSpPr>
          <p:nvPr>
            <p:ph type="title"/>
          </p:nvPr>
        </p:nvSpPr>
        <p:spPr>
          <a:xfrm>
            <a:off x="647534" y="4822122"/>
            <a:ext cx="10976292" cy="550151"/>
          </a:xfrm>
        </p:spPr>
        <p:txBody>
          <a:bodyPr anchor="b"/>
          <a:lstStyle>
            <a:lvl1pPr>
              <a:defRPr sz="3900" b="0">
                <a:solidFill>
                  <a:schemeClr val="tx2"/>
                </a:solidFill>
              </a:defRPr>
            </a:lvl1pPr>
          </a:lstStyle>
          <a:p>
            <a:r>
              <a:rPr lang="en-US"/>
              <a:t>Click to edit Master title style</a:t>
            </a:r>
            <a:endParaRPr lang="en-US" dirty="0"/>
          </a:p>
        </p:txBody>
      </p:sp>
      <p:sp>
        <p:nvSpPr>
          <p:cNvPr id="8" name="Text Placeholder 2"/>
          <p:cNvSpPr>
            <a:spLocks noGrp="1"/>
          </p:cNvSpPr>
          <p:nvPr>
            <p:ph type="body" idx="1"/>
          </p:nvPr>
        </p:nvSpPr>
        <p:spPr>
          <a:xfrm>
            <a:off x="647534" y="5482615"/>
            <a:ext cx="10976292" cy="353943"/>
          </a:xfrm>
        </p:spPr>
        <p:txBody>
          <a:bodyPr/>
          <a:lstStyle>
            <a:lvl1pPr marL="0" indent="0">
              <a:buNone/>
              <a:defRPr sz="2300">
                <a:solidFill>
                  <a:schemeClr val="tx1"/>
                </a:solidFill>
              </a:defRPr>
            </a:lvl1pPr>
            <a:lvl2pPr marL="457190" indent="0">
              <a:buNone/>
              <a:defRPr sz="2000">
                <a:solidFill>
                  <a:schemeClr val="tx1">
                    <a:tint val="75000"/>
                  </a:schemeClr>
                </a:solidFill>
              </a:defRPr>
            </a:lvl2pPr>
            <a:lvl3pPr marL="914378" indent="0">
              <a:buNone/>
              <a:defRPr sz="1800">
                <a:solidFill>
                  <a:schemeClr val="tx1">
                    <a:tint val="75000"/>
                  </a:schemeClr>
                </a:solidFill>
              </a:defRPr>
            </a:lvl3pPr>
            <a:lvl4pPr marL="1371568" indent="0">
              <a:buNone/>
              <a:defRPr sz="1600">
                <a:solidFill>
                  <a:schemeClr val="tx1">
                    <a:tint val="75000"/>
                  </a:schemeClr>
                </a:solidFill>
              </a:defRPr>
            </a:lvl4pPr>
            <a:lvl5pPr marL="1828758" indent="0">
              <a:buNone/>
              <a:defRPr sz="1600">
                <a:solidFill>
                  <a:schemeClr val="tx1">
                    <a:tint val="75000"/>
                  </a:schemeClr>
                </a:solidFill>
              </a:defRPr>
            </a:lvl5pPr>
            <a:lvl6pPr marL="2285946" indent="0">
              <a:buNone/>
              <a:defRPr sz="1600">
                <a:solidFill>
                  <a:schemeClr val="tx1">
                    <a:tint val="75000"/>
                  </a:schemeClr>
                </a:solidFill>
              </a:defRPr>
            </a:lvl6pPr>
            <a:lvl7pPr marL="2743136" indent="0">
              <a:buNone/>
              <a:defRPr sz="1600">
                <a:solidFill>
                  <a:schemeClr val="tx1">
                    <a:tint val="75000"/>
                  </a:schemeClr>
                </a:solidFill>
              </a:defRPr>
            </a:lvl7pPr>
            <a:lvl8pPr marL="3200326" indent="0">
              <a:buNone/>
              <a:defRPr sz="1600">
                <a:solidFill>
                  <a:schemeClr val="tx1">
                    <a:tint val="75000"/>
                  </a:schemeClr>
                </a:solidFill>
              </a:defRPr>
            </a:lvl8pPr>
            <a:lvl9pPr marL="3657515" indent="0">
              <a:buNone/>
              <a:defRPr sz="1600">
                <a:solidFill>
                  <a:schemeClr val="tx1">
                    <a:tint val="75000"/>
                  </a:schemeClr>
                </a:solidFill>
              </a:defRPr>
            </a:lvl9pPr>
          </a:lstStyle>
          <a:p>
            <a:pPr lvl="0"/>
            <a:r>
              <a:rPr lang="en-US"/>
              <a:t>Edit Master text styles</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308171" y="5848183"/>
            <a:ext cx="2474366" cy="863194"/>
          </a:xfrm>
          <a:prstGeom prst="rect">
            <a:avLst/>
          </a:prstGeom>
        </p:spPr>
      </p:pic>
    </p:spTree>
    <p:extLst>
      <p:ext uri="{BB962C8B-B14F-4D97-AF65-F5344CB8AC3E}">
        <p14:creationId xmlns:p14="http://schemas.microsoft.com/office/powerpoint/2010/main" val="1104364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p:cNvCxnSpPr/>
          <p:nvPr userDrawn="1"/>
        </p:nvCxnSpPr>
        <p:spPr>
          <a:xfrm>
            <a:off x="647534" y="1295400"/>
            <a:ext cx="10976292" cy="0"/>
          </a:xfrm>
          <a:prstGeom prst="line">
            <a:avLst/>
          </a:prstGeom>
          <a:ln w="15875">
            <a:solidFill>
              <a:schemeClr val="tx2"/>
            </a:solidFill>
            <a:tailEnd type="none" w="lg" len="med"/>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745" y="5958489"/>
            <a:ext cx="2158171" cy="752888"/>
          </a:xfrm>
          <a:prstGeom prst="rect">
            <a:avLst/>
          </a:prstGeom>
        </p:spPr>
      </p:pic>
    </p:spTree>
    <p:extLst>
      <p:ext uri="{BB962C8B-B14F-4D97-AF65-F5344CB8AC3E}">
        <p14:creationId xmlns:p14="http://schemas.microsoft.com/office/powerpoint/2010/main" val="2312507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47531" y="1524003"/>
            <a:ext cx="5253384" cy="2078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97561" y="1524003"/>
            <a:ext cx="5326263" cy="2078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p:cNvCxnSpPr/>
          <p:nvPr userDrawn="1"/>
        </p:nvCxnSpPr>
        <p:spPr>
          <a:xfrm>
            <a:off x="647534" y="1295400"/>
            <a:ext cx="10976292" cy="0"/>
          </a:xfrm>
          <a:prstGeom prst="line">
            <a:avLst/>
          </a:prstGeom>
          <a:ln w="15875">
            <a:solidFill>
              <a:schemeClr val="tx2"/>
            </a:solidFill>
            <a:tailEnd type="none" w="lg" len="med"/>
          </a:ln>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745" y="5958489"/>
            <a:ext cx="2158171" cy="752888"/>
          </a:xfrm>
          <a:prstGeom prst="rect">
            <a:avLst/>
          </a:prstGeom>
        </p:spPr>
      </p:pic>
    </p:spTree>
    <p:extLst>
      <p:ext uri="{BB962C8B-B14F-4D97-AF65-F5344CB8AC3E}">
        <p14:creationId xmlns:p14="http://schemas.microsoft.com/office/powerpoint/2010/main" val="40140021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9350" y="629507"/>
            <a:ext cx="10974476" cy="43729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49351" y="1546060"/>
            <a:ext cx="5346670" cy="324448"/>
          </a:xfrm>
        </p:spPr>
        <p:txBody>
          <a:bodyPr anchor="b"/>
          <a:lstStyle>
            <a:lvl1pPr marL="0" indent="0">
              <a:lnSpc>
                <a:spcPct val="90000"/>
              </a:lnSpc>
              <a:buNone/>
              <a:defRPr sz="2300" b="1"/>
            </a:lvl1pPr>
            <a:lvl2pPr marL="457190" indent="0">
              <a:buNone/>
              <a:defRPr sz="2000" b="1"/>
            </a:lvl2pPr>
            <a:lvl3pPr marL="914378" indent="0">
              <a:buNone/>
              <a:defRPr sz="1800" b="1"/>
            </a:lvl3pPr>
            <a:lvl4pPr marL="1371568" indent="0">
              <a:buNone/>
              <a:defRPr sz="1600" b="1"/>
            </a:lvl4pPr>
            <a:lvl5pPr marL="1828758" indent="0">
              <a:buNone/>
              <a:defRPr sz="1600" b="1"/>
            </a:lvl5pPr>
            <a:lvl6pPr marL="2285946" indent="0">
              <a:buNone/>
              <a:defRPr sz="1600" b="1"/>
            </a:lvl6pPr>
            <a:lvl7pPr marL="2743136" indent="0">
              <a:buNone/>
              <a:defRPr sz="1600" b="1"/>
            </a:lvl7pPr>
            <a:lvl8pPr marL="3200326" indent="0">
              <a:buNone/>
              <a:defRPr sz="1600" b="1"/>
            </a:lvl8pPr>
            <a:lvl9pPr marL="3657515" indent="0">
              <a:buNone/>
              <a:defRPr sz="1600" b="1"/>
            </a:lvl9pPr>
          </a:lstStyle>
          <a:p>
            <a:pPr lvl="0"/>
            <a:r>
              <a:rPr lang="en-US"/>
              <a:t>Edit Master text styles</a:t>
            </a:r>
          </a:p>
        </p:txBody>
      </p:sp>
      <p:sp>
        <p:nvSpPr>
          <p:cNvPr id="4" name="Content Placeholder 3"/>
          <p:cNvSpPr>
            <a:spLocks noGrp="1"/>
          </p:cNvSpPr>
          <p:nvPr>
            <p:ph sz="half" idx="2"/>
          </p:nvPr>
        </p:nvSpPr>
        <p:spPr>
          <a:xfrm>
            <a:off x="649351" y="2081643"/>
            <a:ext cx="5346670" cy="2078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0601" y="1546060"/>
            <a:ext cx="5453226" cy="324448"/>
          </a:xfrm>
        </p:spPr>
        <p:txBody>
          <a:bodyPr anchor="b"/>
          <a:lstStyle>
            <a:lvl1pPr marL="0" indent="0">
              <a:lnSpc>
                <a:spcPct val="90000"/>
              </a:lnSpc>
              <a:buNone/>
              <a:defRPr sz="2300" b="1"/>
            </a:lvl1pPr>
            <a:lvl2pPr marL="457190" indent="0">
              <a:buNone/>
              <a:defRPr sz="2000" b="1"/>
            </a:lvl2pPr>
            <a:lvl3pPr marL="914378" indent="0">
              <a:buNone/>
              <a:defRPr sz="1800" b="1"/>
            </a:lvl3pPr>
            <a:lvl4pPr marL="1371568" indent="0">
              <a:buNone/>
              <a:defRPr sz="1600" b="1"/>
            </a:lvl4pPr>
            <a:lvl5pPr marL="1828758" indent="0">
              <a:buNone/>
              <a:defRPr sz="1600" b="1"/>
            </a:lvl5pPr>
            <a:lvl6pPr marL="2285946" indent="0">
              <a:buNone/>
              <a:defRPr sz="1600" b="1"/>
            </a:lvl6pPr>
            <a:lvl7pPr marL="2743136" indent="0">
              <a:buNone/>
              <a:defRPr sz="1600" b="1"/>
            </a:lvl7pPr>
            <a:lvl8pPr marL="3200326" indent="0">
              <a:buNone/>
              <a:defRPr sz="1600" b="1"/>
            </a:lvl8pPr>
            <a:lvl9pPr marL="3657515" indent="0">
              <a:buNone/>
              <a:defRPr sz="1600" b="1"/>
            </a:lvl9pPr>
          </a:lstStyle>
          <a:p>
            <a:pPr lvl="0"/>
            <a:r>
              <a:rPr lang="en-US"/>
              <a:t>Edit Master text styles</a:t>
            </a:r>
          </a:p>
        </p:txBody>
      </p:sp>
      <p:sp>
        <p:nvSpPr>
          <p:cNvPr id="6" name="Content Placeholder 5"/>
          <p:cNvSpPr>
            <a:spLocks noGrp="1"/>
          </p:cNvSpPr>
          <p:nvPr>
            <p:ph sz="quarter" idx="4"/>
          </p:nvPr>
        </p:nvSpPr>
        <p:spPr>
          <a:xfrm>
            <a:off x="6170596" y="2081646"/>
            <a:ext cx="5453228" cy="20780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userDrawn="1"/>
        </p:nvCxnSpPr>
        <p:spPr>
          <a:xfrm>
            <a:off x="647534" y="1295400"/>
            <a:ext cx="10976292" cy="0"/>
          </a:xfrm>
          <a:prstGeom prst="line">
            <a:avLst/>
          </a:prstGeom>
          <a:ln w="15875">
            <a:solidFill>
              <a:schemeClr val="tx2"/>
            </a:solidFill>
            <a:tailEnd type="none" w="lg" len="med"/>
          </a:ln>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745" y="5958489"/>
            <a:ext cx="2158171" cy="752888"/>
          </a:xfrm>
          <a:prstGeom prst="rect">
            <a:avLst/>
          </a:prstGeom>
        </p:spPr>
      </p:pic>
    </p:spTree>
    <p:extLst>
      <p:ext uri="{BB962C8B-B14F-4D97-AF65-F5344CB8AC3E}">
        <p14:creationId xmlns:p14="http://schemas.microsoft.com/office/powerpoint/2010/main" val="360925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2745" y="5958489"/>
            <a:ext cx="2158171" cy="752888"/>
          </a:xfrm>
          <a:prstGeom prst="rect">
            <a:avLst/>
          </a:prstGeom>
        </p:spPr>
      </p:pic>
    </p:spTree>
    <p:extLst>
      <p:ext uri="{BB962C8B-B14F-4D97-AF65-F5344CB8AC3E}">
        <p14:creationId xmlns:p14="http://schemas.microsoft.com/office/powerpoint/2010/main" val="3587045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644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4835" y="629507"/>
            <a:ext cx="10988988" cy="437299"/>
          </a:xfrm>
          <a:prstGeom prst="rect">
            <a:avLst/>
          </a:prstGeom>
        </p:spPr>
        <p:txBody>
          <a:bodyPr vert="horz" lIns="0" tIns="0" rIns="0" bIns="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634835" y="1524005"/>
            <a:ext cx="10988988" cy="2078005"/>
          </a:xfrm>
          <a:prstGeom prst="rect">
            <a:avLst/>
          </a:prstGeom>
        </p:spPr>
        <p:txBody>
          <a:bodyPr vert="horz"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037550" y="6356359"/>
            <a:ext cx="4113728" cy="365125"/>
          </a:xfrm>
          <a:prstGeom prst="rect">
            <a:avLst/>
          </a:prstGeom>
        </p:spPr>
        <p:txBody>
          <a:bodyPr vert="horz" lIns="91439" tIns="45719" rIns="91439" bIns="45719"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839152" y="6356359"/>
            <a:ext cx="2742486" cy="365125"/>
          </a:xfrm>
          <a:prstGeom prst="rect">
            <a:avLst/>
          </a:prstGeom>
        </p:spPr>
        <p:txBody>
          <a:bodyPr vert="horz" lIns="91439" tIns="45719" rIns="91439" bIns="45719" rtlCol="0" anchor="ctr"/>
          <a:lstStyle>
            <a:lvl1pPr algn="r">
              <a:defRPr sz="1200">
                <a:solidFill>
                  <a:schemeClr val="tx1">
                    <a:tint val="75000"/>
                  </a:schemeClr>
                </a:solidFill>
              </a:defRPr>
            </a:lvl1pPr>
          </a:lstStyle>
          <a:p>
            <a:fld id="{265FEF04-633D-F244-B345-3900B3A595B5}" type="slidenum">
              <a:rPr lang="en-US" smtClean="0"/>
              <a:t>‹#›</a:t>
            </a:fld>
            <a:endParaRPr lang="en-US" dirty="0"/>
          </a:p>
        </p:txBody>
      </p:sp>
    </p:spTree>
    <p:extLst>
      <p:ext uri="{BB962C8B-B14F-4D97-AF65-F5344CB8AC3E}">
        <p14:creationId xmlns:p14="http://schemas.microsoft.com/office/powerpoint/2010/main" val="2310691829"/>
      </p:ext>
    </p:extLst>
  </p:cSld>
  <p:clrMap bg1="lt1" tx1="dk1" bg2="lt2" tx2="dk2" accent1="accent1" accent2="accent2" accent3="accent3" accent4="accent4" accent5="accent5" accent6="accent6" hlink="hlink" folHlink="folHlink"/>
  <p:sldLayoutIdLst>
    <p:sldLayoutId id="2147483929" r:id="rId1"/>
    <p:sldLayoutId id="2147483931" r:id="rId2"/>
    <p:sldLayoutId id="2147483937" r:id="rId3"/>
    <p:sldLayoutId id="2147483930" r:id="rId4"/>
    <p:sldLayoutId id="2147483932" r:id="rId5"/>
    <p:sldLayoutId id="2147483933" r:id="rId6"/>
    <p:sldLayoutId id="2147483934" r:id="rId7"/>
    <p:sldLayoutId id="2147483935" r:id="rId8"/>
  </p:sldLayoutIdLst>
  <p:txStyles>
    <p:titleStyle>
      <a:lvl1pPr algn="l" defTabSz="914378" rtl="0" eaLnBrk="1" latinLnBrk="0" hangingPunct="1">
        <a:lnSpc>
          <a:spcPct val="90000"/>
        </a:lnSpc>
        <a:spcBef>
          <a:spcPct val="0"/>
        </a:spcBef>
        <a:buNone/>
        <a:defRPr sz="3100" b="1" kern="1200">
          <a:solidFill>
            <a:schemeClr val="accent1"/>
          </a:solidFill>
          <a:latin typeface="+mj-lt"/>
          <a:ea typeface="+mj-ea"/>
          <a:cs typeface="+mj-cs"/>
        </a:defRPr>
      </a:lvl1pPr>
    </p:titleStyle>
    <p:bodyStyle>
      <a:lvl1pPr marL="228595" indent="-228595" algn="l" defTabSz="914378" rtl="0" eaLnBrk="1" latinLnBrk="0" hangingPunct="1">
        <a:lnSpc>
          <a:spcPct val="100000"/>
        </a:lnSpc>
        <a:spcBef>
          <a:spcPts val="0"/>
        </a:spcBef>
        <a:spcAft>
          <a:spcPts val="601"/>
        </a:spcAft>
        <a:buFont typeface="Arial" panose="020B0604020202020204" pitchFamily="34" charset="0"/>
        <a:buChar char="•"/>
        <a:defRPr sz="2300" kern="1200">
          <a:solidFill>
            <a:schemeClr val="tx1"/>
          </a:solidFill>
          <a:latin typeface="+mn-lt"/>
          <a:ea typeface="+mn-ea"/>
          <a:cs typeface="+mn-cs"/>
        </a:defRPr>
      </a:lvl1pPr>
      <a:lvl2pPr marL="685785" indent="-228595" algn="l" defTabSz="914378" rtl="0" eaLnBrk="1" latinLnBrk="0" hangingPunct="1">
        <a:lnSpc>
          <a:spcPct val="100000"/>
        </a:lnSpc>
        <a:spcBef>
          <a:spcPts val="0"/>
        </a:spcBef>
        <a:spcAft>
          <a:spcPts val="601"/>
        </a:spcAft>
        <a:buFont typeface="Arial" panose="020B0604020202020204" pitchFamily="34" charset="0"/>
        <a:buChar char="•"/>
        <a:defRPr sz="2300" kern="1200">
          <a:solidFill>
            <a:schemeClr val="tx1"/>
          </a:solidFill>
          <a:latin typeface="+mn-lt"/>
          <a:ea typeface="+mn-ea"/>
          <a:cs typeface="+mn-cs"/>
        </a:defRPr>
      </a:lvl2pPr>
      <a:lvl3pPr marL="1142973" indent="-228595" algn="l" defTabSz="914378" rtl="0" eaLnBrk="1" latinLnBrk="0" hangingPunct="1">
        <a:lnSpc>
          <a:spcPct val="100000"/>
        </a:lnSpc>
        <a:spcBef>
          <a:spcPts val="0"/>
        </a:spcBef>
        <a:spcAft>
          <a:spcPts val="601"/>
        </a:spcAft>
        <a:buFont typeface="Arial" panose="020B0604020202020204" pitchFamily="34" charset="0"/>
        <a:buChar char="•"/>
        <a:defRPr sz="2300" kern="1200">
          <a:solidFill>
            <a:schemeClr val="tx1"/>
          </a:solidFill>
          <a:latin typeface="+mn-lt"/>
          <a:ea typeface="+mn-ea"/>
          <a:cs typeface="+mn-cs"/>
        </a:defRPr>
      </a:lvl3pPr>
      <a:lvl4pPr marL="1600163" indent="-228595" algn="l" defTabSz="914378" rtl="0" eaLnBrk="1" latinLnBrk="0" hangingPunct="1">
        <a:lnSpc>
          <a:spcPct val="100000"/>
        </a:lnSpc>
        <a:spcBef>
          <a:spcPts val="0"/>
        </a:spcBef>
        <a:spcAft>
          <a:spcPts val="601"/>
        </a:spcAft>
        <a:buFont typeface="Arial" panose="020B0604020202020204" pitchFamily="34" charset="0"/>
        <a:buChar char="•"/>
        <a:defRPr sz="2300" kern="1200">
          <a:solidFill>
            <a:schemeClr val="tx1"/>
          </a:solidFill>
          <a:latin typeface="+mn-lt"/>
          <a:ea typeface="+mn-ea"/>
          <a:cs typeface="+mn-cs"/>
        </a:defRPr>
      </a:lvl4pPr>
      <a:lvl5pPr marL="2057353" indent="-228595" algn="l" defTabSz="914378" rtl="0" eaLnBrk="1" latinLnBrk="0" hangingPunct="1">
        <a:lnSpc>
          <a:spcPct val="100000"/>
        </a:lnSpc>
        <a:spcBef>
          <a:spcPts val="0"/>
        </a:spcBef>
        <a:spcAft>
          <a:spcPts val="601"/>
        </a:spcAft>
        <a:buFont typeface="Arial" panose="020B0604020202020204" pitchFamily="34" charset="0"/>
        <a:buChar char="•"/>
        <a:defRPr sz="2300" kern="1200">
          <a:solidFill>
            <a:schemeClr val="tx1"/>
          </a:solidFill>
          <a:latin typeface="+mn-lt"/>
          <a:ea typeface="+mn-ea"/>
          <a:cs typeface="+mn-cs"/>
        </a:defRPr>
      </a:lvl5pPr>
      <a:lvl6pPr marL="2514541" indent="-228595"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31" indent="-228595"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21" indent="-228595"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10" indent="-228595"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90"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8" algn="l" defTabSz="914378" rtl="0" eaLnBrk="1" latinLnBrk="0" hangingPunct="1">
        <a:defRPr sz="1800" kern="1200">
          <a:solidFill>
            <a:schemeClr val="tx1"/>
          </a:solidFill>
          <a:latin typeface="+mn-lt"/>
          <a:ea typeface="+mn-ea"/>
          <a:cs typeface="+mn-cs"/>
        </a:defRPr>
      </a:lvl4pPr>
      <a:lvl5pPr marL="1828758" algn="l" defTabSz="914378" rtl="0" eaLnBrk="1" latinLnBrk="0" hangingPunct="1">
        <a:defRPr sz="1800" kern="1200">
          <a:solidFill>
            <a:schemeClr val="tx1"/>
          </a:solidFill>
          <a:latin typeface="+mn-lt"/>
          <a:ea typeface="+mn-ea"/>
          <a:cs typeface="+mn-cs"/>
        </a:defRPr>
      </a:lvl5pPr>
      <a:lvl6pPr marL="2285946" algn="l" defTabSz="914378" rtl="0" eaLnBrk="1" latinLnBrk="0" hangingPunct="1">
        <a:defRPr sz="1800" kern="1200">
          <a:solidFill>
            <a:schemeClr val="tx1"/>
          </a:solidFill>
          <a:latin typeface="+mn-lt"/>
          <a:ea typeface="+mn-ea"/>
          <a:cs typeface="+mn-cs"/>
        </a:defRPr>
      </a:lvl6pPr>
      <a:lvl7pPr marL="2743136" algn="l" defTabSz="914378" rtl="0" eaLnBrk="1" latinLnBrk="0" hangingPunct="1">
        <a:defRPr sz="1800" kern="1200">
          <a:solidFill>
            <a:schemeClr val="tx1"/>
          </a:solidFill>
          <a:latin typeface="+mn-lt"/>
          <a:ea typeface="+mn-ea"/>
          <a:cs typeface="+mn-cs"/>
        </a:defRPr>
      </a:lvl7pPr>
      <a:lvl8pPr marL="3200326" algn="l" defTabSz="914378" rtl="0" eaLnBrk="1" latinLnBrk="0" hangingPunct="1">
        <a:defRPr sz="1800" kern="1200">
          <a:solidFill>
            <a:schemeClr val="tx1"/>
          </a:solidFill>
          <a:latin typeface="+mn-lt"/>
          <a:ea typeface="+mn-ea"/>
          <a:cs typeface="+mn-cs"/>
        </a:defRPr>
      </a:lvl8pPr>
      <a:lvl9pPr marL="3657515"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15.tiff"/><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image" Target="../media/image35.tiff"/><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12.tiff"/><Relationship Id="rId1" Type="http://schemas.openxmlformats.org/officeDocument/2006/relationships/slideLayout" Target="../slideLayouts/slideLayout7.xml"/><Relationship Id="rId4" Type="http://schemas.openxmlformats.org/officeDocument/2006/relationships/image" Target="../media/image4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4.tif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62.tiff"/><Relationship Id="rId5" Type="http://schemas.openxmlformats.org/officeDocument/2006/relationships/image" Target="../media/image61.emf"/><Relationship Id="rId4" Type="http://schemas.openxmlformats.org/officeDocument/2006/relationships/image" Target="../media/image60.emf"/></Relationships>
</file>

<file path=ppt/slides/_rels/slide3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tiff"/><Relationship Id="rId4" Type="http://schemas.openxmlformats.org/officeDocument/2006/relationships/image" Target="../media/image69.tiff"/></Relationships>
</file>

<file path=ppt/slides/_rels/slide3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55D8B0-BDAE-2B46-B04A-E3EBC358705F}"/>
              </a:ext>
            </a:extLst>
          </p:cNvPr>
          <p:cNvSpPr>
            <a:spLocks noGrp="1"/>
          </p:cNvSpPr>
          <p:nvPr>
            <p:ph type="ctrTitle"/>
          </p:nvPr>
        </p:nvSpPr>
        <p:spPr/>
        <p:txBody>
          <a:bodyPr/>
          <a:lstStyle/>
          <a:p>
            <a:r>
              <a:rPr lang="en-US" dirty="0"/>
              <a:t>Transcriptome Wide Analysis – An Introduction</a:t>
            </a:r>
          </a:p>
        </p:txBody>
      </p:sp>
      <p:sp>
        <p:nvSpPr>
          <p:cNvPr id="8" name="Subtitle 7">
            <a:extLst>
              <a:ext uri="{FF2B5EF4-FFF2-40B4-BE49-F238E27FC236}">
                <a16:creationId xmlns:a16="http://schemas.microsoft.com/office/drawing/2014/main" id="{299E4678-B01E-7942-AD0C-0B6C6D8DBA27}"/>
              </a:ext>
            </a:extLst>
          </p:cNvPr>
          <p:cNvSpPr>
            <a:spLocks noGrp="1"/>
          </p:cNvSpPr>
          <p:nvPr>
            <p:ph type="subTitle" idx="1"/>
          </p:nvPr>
        </p:nvSpPr>
        <p:spPr>
          <a:xfrm>
            <a:off x="647534" y="4267204"/>
            <a:ext cx="10976292" cy="784830"/>
          </a:xfrm>
        </p:spPr>
        <p:txBody>
          <a:bodyPr/>
          <a:lstStyle/>
          <a:p>
            <a:r>
              <a:rPr lang="en-US" dirty="0"/>
              <a:t>Max Lam, </a:t>
            </a:r>
            <a:r>
              <a:rPr lang="en-US" dirty="0" err="1"/>
              <a:t>Ph.D</a:t>
            </a:r>
            <a:endParaRPr lang="en-US" dirty="0"/>
          </a:p>
          <a:p>
            <a:endParaRPr lang="en-US" dirty="0"/>
          </a:p>
        </p:txBody>
      </p:sp>
      <p:pic>
        <p:nvPicPr>
          <p:cNvPr id="10" name="Graphic 9">
            <a:extLst>
              <a:ext uri="{FF2B5EF4-FFF2-40B4-BE49-F238E27FC236}">
                <a16:creationId xmlns:a16="http://schemas.microsoft.com/office/drawing/2014/main" id="{8B3DB18B-B8DA-1447-A37A-3408287210D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3273"/>
          <a:stretch/>
        </p:blipFill>
        <p:spPr>
          <a:xfrm>
            <a:off x="1999984" y="316195"/>
            <a:ext cx="3961252" cy="2617923"/>
          </a:xfrm>
          <a:prstGeom prst="rect">
            <a:avLst/>
          </a:prstGeom>
        </p:spPr>
      </p:pic>
      <p:grpSp>
        <p:nvGrpSpPr>
          <p:cNvPr id="11" name="Group 10">
            <a:extLst>
              <a:ext uri="{FF2B5EF4-FFF2-40B4-BE49-F238E27FC236}">
                <a16:creationId xmlns:a16="http://schemas.microsoft.com/office/drawing/2014/main" id="{8BBFF65A-97BA-194C-8D2B-DA361081FAC5}"/>
              </a:ext>
            </a:extLst>
          </p:cNvPr>
          <p:cNvGrpSpPr/>
          <p:nvPr/>
        </p:nvGrpSpPr>
        <p:grpSpPr>
          <a:xfrm>
            <a:off x="6675562" y="232068"/>
            <a:ext cx="3114826" cy="2617923"/>
            <a:chOff x="-1359917" y="6010620"/>
            <a:chExt cx="1542002" cy="1765494"/>
          </a:xfrm>
        </p:grpSpPr>
        <p:pic>
          <p:nvPicPr>
            <p:cNvPr id="12" name="Picture 11" descr="A picture containing screenshot&#10;&#10;Description automatically generated">
              <a:extLst>
                <a:ext uri="{FF2B5EF4-FFF2-40B4-BE49-F238E27FC236}">
                  <a16:creationId xmlns:a16="http://schemas.microsoft.com/office/drawing/2014/main" id="{ECF10B13-0A82-E046-9FA8-E33A5B7254D1}"/>
                </a:ext>
              </a:extLst>
            </p:cNvPr>
            <p:cNvPicPr>
              <a:picLocks noChangeAspect="1"/>
            </p:cNvPicPr>
            <p:nvPr/>
          </p:nvPicPr>
          <p:blipFill rotWithShape="1">
            <a:blip r:embed="rId4">
              <a:extLst>
                <a:ext uri="{28A0092B-C50C-407E-A947-70E740481C1C}">
                  <a14:useLocalDpi xmlns:a14="http://schemas.microsoft.com/office/drawing/2010/main" val="0"/>
                </a:ext>
              </a:extLst>
            </a:blip>
            <a:srcRect b="19049"/>
            <a:stretch/>
          </p:blipFill>
          <p:spPr>
            <a:xfrm>
              <a:off x="-1359917" y="6010620"/>
              <a:ext cx="1542002" cy="1765494"/>
            </a:xfrm>
            <a:prstGeom prst="rect">
              <a:avLst/>
            </a:prstGeom>
          </p:spPr>
        </p:pic>
        <p:sp>
          <p:nvSpPr>
            <p:cNvPr id="13" name="Rectangle 12">
              <a:extLst>
                <a:ext uri="{FF2B5EF4-FFF2-40B4-BE49-F238E27FC236}">
                  <a16:creationId xmlns:a16="http://schemas.microsoft.com/office/drawing/2014/main" id="{38ADE729-B8C1-8B44-BB73-ADAA0F5594E8}"/>
                </a:ext>
              </a:extLst>
            </p:cNvPr>
            <p:cNvSpPr/>
            <p:nvPr/>
          </p:nvSpPr>
          <p:spPr>
            <a:xfrm>
              <a:off x="-906182" y="6115042"/>
              <a:ext cx="698500" cy="317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74AF0D-5E5C-4D44-84E2-5EF492DC5EF2}"/>
                </a:ext>
              </a:extLst>
            </p:cNvPr>
            <p:cNvSpPr/>
            <p:nvPr/>
          </p:nvSpPr>
          <p:spPr>
            <a:xfrm>
              <a:off x="-870044" y="6878761"/>
              <a:ext cx="698500" cy="317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409330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2B8321-AFBE-1A40-A517-85CEB14F1597}"/>
              </a:ext>
            </a:extLst>
          </p:cNvPr>
          <p:cNvSpPr>
            <a:spLocks noGrp="1"/>
          </p:cNvSpPr>
          <p:nvPr>
            <p:ph type="title"/>
          </p:nvPr>
        </p:nvSpPr>
        <p:spPr>
          <a:xfrm>
            <a:off x="634835" y="797422"/>
            <a:ext cx="10988988" cy="1426544"/>
          </a:xfrm>
        </p:spPr>
        <p:txBody>
          <a:bodyPr/>
          <a:lstStyle/>
          <a:p>
            <a:r>
              <a:rPr lang="en-US" dirty="0" err="1"/>
              <a:t>PhenomeXcan</a:t>
            </a:r>
            <a:r>
              <a:rPr lang="en-US" b="0" dirty="0"/>
              <a:t>, </a:t>
            </a:r>
            <a:r>
              <a:rPr lang="en-US" sz="2400" b="0" dirty="0"/>
              <a:t>synthesizes </a:t>
            </a:r>
            <a:r>
              <a:rPr lang="en-US" sz="2400" dirty="0">
                <a:solidFill>
                  <a:srgbClr val="FF0000"/>
                </a:solidFill>
              </a:rPr>
              <a:t>8.87</a:t>
            </a:r>
            <a:r>
              <a:rPr lang="en-US" sz="2400" b="0" dirty="0"/>
              <a:t> million variants from genome-wide association study summary statistics on </a:t>
            </a:r>
            <a:r>
              <a:rPr lang="en-US" sz="2400" dirty="0">
                <a:solidFill>
                  <a:srgbClr val="FF0000"/>
                </a:solidFill>
              </a:rPr>
              <a:t>4091</a:t>
            </a:r>
            <a:r>
              <a:rPr lang="en-US" sz="2400" b="0" dirty="0"/>
              <a:t> traits with transcriptomic data from 49 tissues in </a:t>
            </a:r>
            <a:r>
              <a:rPr lang="en-US" sz="2400" dirty="0">
                <a:solidFill>
                  <a:srgbClr val="FF0000"/>
                </a:solidFill>
              </a:rPr>
              <a:t>Genotype-Tissue Expression v8 </a:t>
            </a:r>
            <a:r>
              <a:rPr lang="en-US" sz="2400" b="0" dirty="0"/>
              <a:t>into a gene-based, </a:t>
            </a:r>
            <a:r>
              <a:rPr lang="en-US" sz="2400" b="0" dirty="0" err="1"/>
              <a:t>queryable</a:t>
            </a:r>
            <a:r>
              <a:rPr lang="en-US" sz="2400" b="0" dirty="0"/>
              <a:t> platform including 22,515 genes</a:t>
            </a:r>
            <a:endParaRPr lang="en-US" dirty="0"/>
          </a:p>
        </p:txBody>
      </p:sp>
      <p:pic>
        <p:nvPicPr>
          <p:cNvPr id="7" name="Picture 6">
            <a:extLst>
              <a:ext uri="{FF2B5EF4-FFF2-40B4-BE49-F238E27FC236}">
                <a16:creationId xmlns:a16="http://schemas.microsoft.com/office/drawing/2014/main" id="{35E1D02C-6504-3F49-8B5C-718AA7C6575E}"/>
              </a:ext>
            </a:extLst>
          </p:cNvPr>
          <p:cNvPicPr>
            <a:picLocks noChangeAspect="1"/>
          </p:cNvPicPr>
          <p:nvPr/>
        </p:nvPicPr>
        <p:blipFill>
          <a:blip r:embed="rId2"/>
          <a:stretch>
            <a:fillRect/>
          </a:stretch>
        </p:blipFill>
        <p:spPr>
          <a:xfrm>
            <a:off x="521545" y="2423397"/>
            <a:ext cx="7068784" cy="2227680"/>
          </a:xfrm>
          <a:prstGeom prst="rect">
            <a:avLst/>
          </a:prstGeom>
        </p:spPr>
      </p:pic>
      <p:sp>
        <p:nvSpPr>
          <p:cNvPr id="8" name="Rectangle 7">
            <a:extLst>
              <a:ext uri="{FF2B5EF4-FFF2-40B4-BE49-F238E27FC236}">
                <a16:creationId xmlns:a16="http://schemas.microsoft.com/office/drawing/2014/main" id="{5102509C-684A-EF4B-9C6F-B47E4EFBE90A}"/>
              </a:ext>
            </a:extLst>
          </p:cNvPr>
          <p:cNvSpPr/>
          <p:nvPr/>
        </p:nvSpPr>
        <p:spPr>
          <a:xfrm>
            <a:off x="7447680" y="2096314"/>
            <a:ext cx="4176143" cy="338554"/>
          </a:xfrm>
          <a:prstGeom prst="rect">
            <a:avLst/>
          </a:prstGeom>
        </p:spPr>
        <p:txBody>
          <a:bodyPr wrap="none">
            <a:spAutoFit/>
          </a:bodyPr>
          <a:lstStyle/>
          <a:p>
            <a:r>
              <a:rPr lang="en-US" b="1" dirty="0"/>
              <a:t>http://</a:t>
            </a:r>
            <a:r>
              <a:rPr lang="en-US" b="1" dirty="0" err="1"/>
              <a:t>apps.hakyimlab.org</a:t>
            </a:r>
            <a:r>
              <a:rPr lang="en-US" b="1" dirty="0"/>
              <a:t>/</a:t>
            </a:r>
            <a:r>
              <a:rPr lang="en-US" b="1" dirty="0" err="1"/>
              <a:t>phenomexcan</a:t>
            </a:r>
            <a:r>
              <a:rPr lang="en-US" b="1" dirty="0"/>
              <a:t>/</a:t>
            </a:r>
          </a:p>
        </p:txBody>
      </p:sp>
      <p:pic>
        <p:nvPicPr>
          <p:cNvPr id="9" name="Picture 8">
            <a:extLst>
              <a:ext uri="{FF2B5EF4-FFF2-40B4-BE49-F238E27FC236}">
                <a16:creationId xmlns:a16="http://schemas.microsoft.com/office/drawing/2014/main" id="{096822AB-DB61-2346-88B0-66955653CEAD}"/>
              </a:ext>
            </a:extLst>
          </p:cNvPr>
          <p:cNvPicPr>
            <a:picLocks noChangeAspect="1"/>
          </p:cNvPicPr>
          <p:nvPr/>
        </p:nvPicPr>
        <p:blipFill>
          <a:blip r:embed="rId3"/>
          <a:stretch>
            <a:fillRect/>
          </a:stretch>
        </p:blipFill>
        <p:spPr>
          <a:xfrm>
            <a:off x="5405478" y="4111842"/>
            <a:ext cx="6400801" cy="2301710"/>
          </a:xfrm>
          <a:prstGeom prst="rect">
            <a:avLst/>
          </a:prstGeom>
        </p:spPr>
      </p:pic>
    </p:spTree>
    <p:extLst>
      <p:ext uri="{BB962C8B-B14F-4D97-AF65-F5344CB8AC3E}">
        <p14:creationId xmlns:p14="http://schemas.microsoft.com/office/powerpoint/2010/main" val="474012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30889-E1EF-794F-97A3-2B10E3097588}"/>
              </a:ext>
            </a:extLst>
          </p:cNvPr>
          <p:cNvSpPr>
            <a:spLocks noGrp="1"/>
          </p:cNvSpPr>
          <p:nvPr>
            <p:ph type="title"/>
          </p:nvPr>
        </p:nvSpPr>
        <p:spPr/>
        <p:txBody>
          <a:bodyPr/>
          <a:lstStyle/>
          <a:p>
            <a:r>
              <a:rPr lang="en-US" dirty="0"/>
              <a:t>Why </a:t>
            </a:r>
            <a:r>
              <a:rPr lang="en-US" dirty="0" err="1"/>
              <a:t>PhenomeXcan</a:t>
            </a:r>
            <a:r>
              <a:rPr lang="en-US" dirty="0"/>
              <a:t>?</a:t>
            </a:r>
          </a:p>
        </p:txBody>
      </p:sp>
      <p:sp>
        <p:nvSpPr>
          <p:cNvPr id="3" name="Rectangle 2">
            <a:extLst>
              <a:ext uri="{FF2B5EF4-FFF2-40B4-BE49-F238E27FC236}">
                <a16:creationId xmlns:a16="http://schemas.microsoft.com/office/drawing/2014/main" id="{A1FA6377-43C4-BD45-BEDD-ECB3418FB816}"/>
              </a:ext>
            </a:extLst>
          </p:cNvPr>
          <p:cNvSpPr/>
          <p:nvPr/>
        </p:nvSpPr>
        <p:spPr>
          <a:xfrm>
            <a:off x="634835" y="1177781"/>
            <a:ext cx="6092825" cy="1815882"/>
          </a:xfrm>
          <a:prstGeom prst="rect">
            <a:avLst/>
          </a:prstGeom>
        </p:spPr>
        <p:txBody>
          <a:bodyPr>
            <a:spAutoFit/>
          </a:bodyPr>
          <a:lstStyle/>
          <a:p>
            <a:r>
              <a:rPr lang="en-US" i="1" dirty="0">
                <a:solidFill>
                  <a:srgbClr val="333333"/>
                </a:solidFill>
                <a:latin typeface="Roboto"/>
              </a:rPr>
              <a:t>Integration of genomic, transcriptomic, and other regulatory and functional information offers crucial justification for therapeutic target identification efforts, such as drug development. Translational researchers also need access to this integrated information in a comprehensive platform that allows convenient investigation of complex relationships across multiple genes and traits. – </a:t>
            </a:r>
            <a:r>
              <a:rPr lang="en-US" i="1" dirty="0" err="1">
                <a:solidFill>
                  <a:srgbClr val="333333"/>
                </a:solidFill>
                <a:latin typeface="Roboto"/>
              </a:rPr>
              <a:t>Pividori</a:t>
            </a:r>
            <a:r>
              <a:rPr lang="en-US" i="1" dirty="0">
                <a:solidFill>
                  <a:srgbClr val="333333"/>
                </a:solidFill>
                <a:latin typeface="Roboto"/>
              </a:rPr>
              <a:t> et al., 2020</a:t>
            </a:r>
            <a:endParaRPr lang="en-US" i="1" dirty="0"/>
          </a:p>
        </p:txBody>
      </p:sp>
      <p:pic>
        <p:nvPicPr>
          <p:cNvPr id="4" name="Picture 3">
            <a:extLst>
              <a:ext uri="{FF2B5EF4-FFF2-40B4-BE49-F238E27FC236}">
                <a16:creationId xmlns:a16="http://schemas.microsoft.com/office/drawing/2014/main" id="{57E5BF35-F894-4545-AA49-1C67A3B62A2E}"/>
              </a:ext>
            </a:extLst>
          </p:cNvPr>
          <p:cNvPicPr>
            <a:picLocks noChangeAspect="1"/>
          </p:cNvPicPr>
          <p:nvPr/>
        </p:nvPicPr>
        <p:blipFill>
          <a:blip r:embed="rId2"/>
          <a:stretch>
            <a:fillRect/>
          </a:stretch>
        </p:blipFill>
        <p:spPr>
          <a:xfrm>
            <a:off x="634835" y="3104638"/>
            <a:ext cx="4346955" cy="2341770"/>
          </a:xfrm>
          <a:prstGeom prst="rect">
            <a:avLst/>
          </a:prstGeom>
        </p:spPr>
      </p:pic>
      <p:pic>
        <p:nvPicPr>
          <p:cNvPr id="5" name="Picture 4">
            <a:extLst>
              <a:ext uri="{FF2B5EF4-FFF2-40B4-BE49-F238E27FC236}">
                <a16:creationId xmlns:a16="http://schemas.microsoft.com/office/drawing/2014/main" id="{F5FF0065-10FF-AE40-9028-B45C3786D8CA}"/>
              </a:ext>
            </a:extLst>
          </p:cNvPr>
          <p:cNvPicPr>
            <a:picLocks noChangeAspect="1"/>
          </p:cNvPicPr>
          <p:nvPr/>
        </p:nvPicPr>
        <p:blipFill>
          <a:blip r:embed="rId3"/>
          <a:stretch>
            <a:fillRect/>
          </a:stretch>
        </p:blipFill>
        <p:spPr>
          <a:xfrm>
            <a:off x="6875289" y="926208"/>
            <a:ext cx="4235076" cy="5255085"/>
          </a:xfrm>
          <a:prstGeom prst="rect">
            <a:avLst/>
          </a:prstGeom>
        </p:spPr>
      </p:pic>
    </p:spTree>
    <p:extLst>
      <p:ext uri="{BB962C8B-B14F-4D97-AF65-F5344CB8AC3E}">
        <p14:creationId xmlns:p14="http://schemas.microsoft.com/office/powerpoint/2010/main" val="3372204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AA1F-5F5E-B940-B6BD-76BB48D5EDB6}"/>
              </a:ext>
            </a:extLst>
          </p:cNvPr>
          <p:cNvSpPr>
            <a:spLocks noGrp="1"/>
          </p:cNvSpPr>
          <p:nvPr>
            <p:ph type="title"/>
          </p:nvPr>
        </p:nvSpPr>
        <p:spPr/>
        <p:txBody>
          <a:bodyPr/>
          <a:lstStyle/>
          <a:p>
            <a:r>
              <a:rPr lang="en-US" dirty="0"/>
              <a:t>C4A and Schizophrenia…But maybe diabetes too?</a:t>
            </a:r>
          </a:p>
        </p:txBody>
      </p:sp>
      <p:pic>
        <p:nvPicPr>
          <p:cNvPr id="4" name="Picture 3">
            <a:extLst>
              <a:ext uri="{FF2B5EF4-FFF2-40B4-BE49-F238E27FC236}">
                <a16:creationId xmlns:a16="http://schemas.microsoft.com/office/drawing/2014/main" id="{3DF11809-8B9C-9E42-8383-2A969BF681A7}"/>
              </a:ext>
            </a:extLst>
          </p:cNvPr>
          <p:cNvPicPr>
            <a:picLocks noChangeAspect="1"/>
          </p:cNvPicPr>
          <p:nvPr/>
        </p:nvPicPr>
        <p:blipFill>
          <a:blip r:embed="rId2"/>
          <a:stretch>
            <a:fillRect/>
          </a:stretch>
        </p:blipFill>
        <p:spPr>
          <a:xfrm>
            <a:off x="414136" y="1201686"/>
            <a:ext cx="11128767" cy="4190216"/>
          </a:xfrm>
          <a:prstGeom prst="rect">
            <a:avLst/>
          </a:prstGeom>
        </p:spPr>
      </p:pic>
      <p:sp>
        <p:nvSpPr>
          <p:cNvPr id="5" name="Oval 4">
            <a:extLst>
              <a:ext uri="{FF2B5EF4-FFF2-40B4-BE49-F238E27FC236}">
                <a16:creationId xmlns:a16="http://schemas.microsoft.com/office/drawing/2014/main" id="{D8EF345D-940C-DF4C-B393-32A92DE50AB9}"/>
              </a:ext>
            </a:extLst>
          </p:cNvPr>
          <p:cNvSpPr/>
          <p:nvPr/>
        </p:nvSpPr>
        <p:spPr>
          <a:xfrm>
            <a:off x="11061813" y="3482911"/>
            <a:ext cx="412693" cy="40126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cxnSp>
        <p:nvCxnSpPr>
          <p:cNvPr id="7" name="Straight Connector 6">
            <a:extLst>
              <a:ext uri="{FF2B5EF4-FFF2-40B4-BE49-F238E27FC236}">
                <a16:creationId xmlns:a16="http://schemas.microsoft.com/office/drawing/2014/main" id="{DE8F911F-0C65-4A41-9BD0-0C22A1B7F1BB}"/>
              </a:ext>
            </a:extLst>
          </p:cNvPr>
          <p:cNvCxnSpPr/>
          <p:nvPr/>
        </p:nvCxnSpPr>
        <p:spPr>
          <a:xfrm>
            <a:off x="414136" y="3788229"/>
            <a:ext cx="10498374" cy="0"/>
          </a:xfrm>
          <a:prstGeom prst="line">
            <a:avLst/>
          </a:prstGeom>
          <a:ln w="15875">
            <a:solidFill>
              <a:srgbClr val="FF0000"/>
            </a:solidFill>
            <a:tailEnd type="triangl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5125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D8613-EAC8-2B4D-97EE-8A53B11C9156}"/>
              </a:ext>
            </a:extLst>
          </p:cNvPr>
          <p:cNvSpPr>
            <a:spLocks noGrp="1"/>
          </p:cNvSpPr>
          <p:nvPr>
            <p:ph type="title"/>
          </p:nvPr>
        </p:nvSpPr>
        <p:spPr>
          <a:xfrm>
            <a:off x="599919" y="701723"/>
            <a:ext cx="10988988" cy="858697"/>
          </a:xfrm>
        </p:spPr>
        <p:txBody>
          <a:bodyPr/>
          <a:lstStyle/>
          <a:p>
            <a:r>
              <a:rPr lang="en-US" dirty="0"/>
              <a:t>Using TWAS to identify genes that might be potential drug targets for Nootropics</a:t>
            </a:r>
          </a:p>
        </p:txBody>
      </p:sp>
      <p:pic>
        <p:nvPicPr>
          <p:cNvPr id="5" name="Picture 4">
            <a:extLst>
              <a:ext uri="{FF2B5EF4-FFF2-40B4-BE49-F238E27FC236}">
                <a16:creationId xmlns:a16="http://schemas.microsoft.com/office/drawing/2014/main" id="{024EEC94-BB38-5040-94D1-59913E2C15D5}"/>
              </a:ext>
            </a:extLst>
          </p:cNvPr>
          <p:cNvPicPr>
            <a:picLocks noChangeAspect="1"/>
          </p:cNvPicPr>
          <p:nvPr/>
        </p:nvPicPr>
        <p:blipFill>
          <a:blip r:embed="rId2"/>
          <a:stretch>
            <a:fillRect/>
          </a:stretch>
        </p:blipFill>
        <p:spPr>
          <a:xfrm>
            <a:off x="4180275" y="1623965"/>
            <a:ext cx="7791149" cy="4718999"/>
          </a:xfrm>
          <a:prstGeom prst="rect">
            <a:avLst/>
          </a:prstGeom>
        </p:spPr>
      </p:pic>
      <p:sp>
        <p:nvSpPr>
          <p:cNvPr id="6" name="Frame 5">
            <a:extLst>
              <a:ext uri="{FF2B5EF4-FFF2-40B4-BE49-F238E27FC236}">
                <a16:creationId xmlns:a16="http://schemas.microsoft.com/office/drawing/2014/main" id="{7B60659E-C15C-E94D-8ADC-6525D1F9BC6A}"/>
              </a:ext>
            </a:extLst>
          </p:cNvPr>
          <p:cNvSpPr/>
          <p:nvPr/>
        </p:nvSpPr>
        <p:spPr>
          <a:xfrm>
            <a:off x="3863205" y="4322570"/>
            <a:ext cx="8108219" cy="2213164"/>
          </a:xfrm>
          <a:prstGeom prst="frame">
            <a:avLst/>
          </a:prstGeom>
          <a:solidFill>
            <a:schemeClr val="accent2">
              <a:alpha val="1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solidFill>
                <a:schemeClr val="tx1"/>
              </a:solidFill>
            </a:endParaRPr>
          </a:p>
        </p:txBody>
      </p:sp>
      <p:pic>
        <p:nvPicPr>
          <p:cNvPr id="7" name="Picture 6">
            <a:extLst>
              <a:ext uri="{FF2B5EF4-FFF2-40B4-BE49-F238E27FC236}">
                <a16:creationId xmlns:a16="http://schemas.microsoft.com/office/drawing/2014/main" id="{A873AD1E-E221-224B-93F8-77A895F2B01B}"/>
              </a:ext>
            </a:extLst>
          </p:cNvPr>
          <p:cNvPicPr>
            <a:picLocks noChangeAspect="1"/>
          </p:cNvPicPr>
          <p:nvPr/>
        </p:nvPicPr>
        <p:blipFill>
          <a:blip r:embed="rId3"/>
          <a:stretch>
            <a:fillRect/>
          </a:stretch>
        </p:blipFill>
        <p:spPr>
          <a:xfrm>
            <a:off x="3409921" y="4322570"/>
            <a:ext cx="906568" cy="906568"/>
          </a:xfrm>
          <a:prstGeom prst="rect">
            <a:avLst/>
          </a:prstGeom>
        </p:spPr>
      </p:pic>
      <p:pic>
        <p:nvPicPr>
          <p:cNvPr id="3" name="Picture 2">
            <a:extLst>
              <a:ext uri="{FF2B5EF4-FFF2-40B4-BE49-F238E27FC236}">
                <a16:creationId xmlns:a16="http://schemas.microsoft.com/office/drawing/2014/main" id="{B8C74CE0-FFD9-544B-9F43-D7D3E5E3C79F}"/>
              </a:ext>
            </a:extLst>
          </p:cNvPr>
          <p:cNvPicPr>
            <a:picLocks noChangeAspect="1"/>
          </p:cNvPicPr>
          <p:nvPr/>
        </p:nvPicPr>
        <p:blipFill>
          <a:blip r:embed="rId4"/>
          <a:stretch>
            <a:fillRect/>
          </a:stretch>
        </p:blipFill>
        <p:spPr>
          <a:xfrm>
            <a:off x="643001" y="1642511"/>
            <a:ext cx="5850911" cy="2507533"/>
          </a:xfrm>
          <a:prstGeom prst="rect">
            <a:avLst/>
          </a:prstGeom>
          <a:effectLst>
            <a:outerShdw blurRad="266700" dist="152400" dir="2640000" sx="102000" sy="102000" algn="l" rotWithShape="0">
              <a:prstClr val="black">
                <a:alpha val="23000"/>
              </a:prstClr>
            </a:outerShdw>
          </a:effectLst>
        </p:spPr>
      </p:pic>
    </p:spTree>
    <p:extLst>
      <p:ext uri="{BB962C8B-B14F-4D97-AF65-F5344CB8AC3E}">
        <p14:creationId xmlns:p14="http://schemas.microsoft.com/office/powerpoint/2010/main" val="96722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574D1-626D-6049-9AF0-83DEA628687E}"/>
              </a:ext>
            </a:extLst>
          </p:cNvPr>
          <p:cNvSpPr>
            <a:spLocks noGrp="1"/>
          </p:cNvSpPr>
          <p:nvPr>
            <p:ph type="title"/>
          </p:nvPr>
        </p:nvSpPr>
        <p:spPr/>
        <p:txBody>
          <a:bodyPr/>
          <a:lstStyle/>
          <a:p>
            <a:r>
              <a:rPr lang="en-US" dirty="0"/>
              <a:t>Hmm…But what if…</a:t>
            </a:r>
          </a:p>
        </p:txBody>
      </p:sp>
      <p:pic>
        <p:nvPicPr>
          <p:cNvPr id="4" name="Picture 3">
            <a:extLst>
              <a:ext uri="{FF2B5EF4-FFF2-40B4-BE49-F238E27FC236}">
                <a16:creationId xmlns:a16="http://schemas.microsoft.com/office/drawing/2014/main" id="{E90E1883-7146-7948-8D0D-C835AA81C412}"/>
              </a:ext>
            </a:extLst>
          </p:cNvPr>
          <p:cNvPicPr>
            <a:picLocks noChangeAspect="1"/>
          </p:cNvPicPr>
          <p:nvPr/>
        </p:nvPicPr>
        <p:blipFill>
          <a:blip r:embed="rId2"/>
          <a:stretch>
            <a:fillRect/>
          </a:stretch>
        </p:blipFill>
        <p:spPr>
          <a:xfrm>
            <a:off x="634835" y="1267601"/>
            <a:ext cx="7054109" cy="3512705"/>
          </a:xfrm>
          <a:prstGeom prst="rect">
            <a:avLst/>
          </a:prstGeom>
        </p:spPr>
      </p:pic>
      <p:sp>
        <p:nvSpPr>
          <p:cNvPr id="5" name="Rectangle 4">
            <a:extLst>
              <a:ext uri="{FF2B5EF4-FFF2-40B4-BE49-F238E27FC236}">
                <a16:creationId xmlns:a16="http://schemas.microsoft.com/office/drawing/2014/main" id="{0AA1CB54-7CCC-2F4E-B0E2-A5D9FB1BAB09}"/>
              </a:ext>
            </a:extLst>
          </p:cNvPr>
          <p:cNvSpPr/>
          <p:nvPr/>
        </p:nvSpPr>
        <p:spPr>
          <a:xfrm>
            <a:off x="7033846" y="1267600"/>
            <a:ext cx="655098" cy="3414931"/>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pic>
        <p:nvPicPr>
          <p:cNvPr id="6" name="Picture 5">
            <a:extLst>
              <a:ext uri="{FF2B5EF4-FFF2-40B4-BE49-F238E27FC236}">
                <a16:creationId xmlns:a16="http://schemas.microsoft.com/office/drawing/2014/main" id="{184B84D7-C3AD-A540-9B32-5F4D8470B47E}"/>
              </a:ext>
            </a:extLst>
          </p:cNvPr>
          <p:cNvPicPr>
            <a:picLocks noChangeAspect="1"/>
          </p:cNvPicPr>
          <p:nvPr/>
        </p:nvPicPr>
        <p:blipFill>
          <a:blip r:embed="rId3"/>
          <a:stretch>
            <a:fillRect/>
          </a:stretch>
        </p:blipFill>
        <p:spPr>
          <a:xfrm>
            <a:off x="4260502" y="3405825"/>
            <a:ext cx="7646969" cy="3150551"/>
          </a:xfrm>
          <a:prstGeom prst="rect">
            <a:avLst/>
          </a:prstGeom>
          <a:effectLst>
            <a:outerShdw blurRad="2921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73E97C16-C657-9146-BF13-F34DCFAB93B6}"/>
              </a:ext>
            </a:extLst>
          </p:cNvPr>
          <p:cNvPicPr>
            <a:picLocks noChangeAspect="1"/>
          </p:cNvPicPr>
          <p:nvPr/>
        </p:nvPicPr>
        <p:blipFill>
          <a:blip r:embed="rId4"/>
          <a:stretch>
            <a:fillRect/>
          </a:stretch>
        </p:blipFill>
        <p:spPr>
          <a:xfrm rot="1891932">
            <a:off x="7709434" y="2363988"/>
            <a:ext cx="1002490" cy="1002490"/>
          </a:xfrm>
          <a:prstGeom prst="rect">
            <a:avLst/>
          </a:prstGeom>
        </p:spPr>
      </p:pic>
    </p:spTree>
    <p:extLst>
      <p:ext uri="{BB962C8B-B14F-4D97-AF65-F5344CB8AC3E}">
        <p14:creationId xmlns:p14="http://schemas.microsoft.com/office/powerpoint/2010/main" val="4662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7F2C5-52B5-064D-A22B-87E7AAB37560}"/>
              </a:ext>
            </a:extLst>
          </p:cNvPr>
          <p:cNvSpPr>
            <a:spLocks noGrp="1"/>
          </p:cNvSpPr>
          <p:nvPr>
            <p:ph type="title"/>
          </p:nvPr>
        </p:nvSpPr>
        <p:spPr>
          <a:xfrm>
            <a:off x="599919" y="773548"/>
            <a:ext cx="10988988" cy="1288045"/>
          </a:xfrm>
        </p:spPr>
        <p:txBody>
          <a:bodyPr/>
          <a:lstStyle/>
          <a:p>
            <a:r>
              <a:rPr lang="en-US" dirty="0"/>
              <a:t>TWAS gives us a clue to whether gene function (aka expression) can be remotely connected to the phenotype – and ultimately what phenotypes the gene affects…</a:t>
            </a:r>
          </a:p>
        </p:txBody>
      </p:sp>
      <p:pic>
        <p:nvPicPr>
          <p:cNvPr id="3" name="Picture 2">
            <a:extLst>
              <a:ext uri="{FF2B5EF4-FFF2-40B4-BE49-F238E27FC236}">
                <a16:creationId xmlns:a16="http://schemas.microsoft.com/office/drawing/2014/main" id="{A58924A8-18E1-9242-A5AD-4EE69A4C34FE}"/>
              </a:ext>
            </a:extLst>
          </p:cNvPr>
          <p:cNvPicPr>
            <a:picLocks noChangeAspect="1"/>
          </p:cNvPicPr>
          <p:nvPr/>
        </p:nvPicPr>
        <p:blipFill>
          <a:blip r:embed="rId2"/>
          <a:stretch>
            <a:fillRect/>
          </a:stretch>
        </p:blipFill>
        <p:spPr>
          <a:xfrm>
            <a:off x="1669161" y="3394878"/>
            <a:ext cx="1214716" cy="1214716"/>
          </a:xfrm>
          <a:prstGeom prst="rect">
            <a:avLst/>
          </a:prstGeom>
        </p:spPr>
      </p:pic>
      <p:sp>
        <p:nvSpPr>
          <p:cNvPr id="4" name="TextBox 3">
            <a:extLst>
              <a:ext uri="{FF2B5EF4-FFF2-40B4-BE49-F238E27FC236}">
                <a16:creationId xmlns:a16="http://schemas.microsoft.com/office/drawing/2014/main" id="{E7ACF6B8-9B21-1043-90A4-91AF45C9F21E}"/>
              </a:ext>
            </a:extLst>
          </p:cNvPr>
          <p:cNvSpPr txBox="1"/>
          <p:nvPr/>
        </p:nvSpPr>
        <p:spPr>
          <a:xfrm>
            <a:off x="4170066" y="2692958"/>
            <a:ext cx="6652009" cy="3416320"/>
          </a:xfrm>
          <a:prstGeom prst="rect">
            <a:avLst/>
          </a:prstGeom>
          <a:noFill/>
        </p:spPr>
        <p:txBody>
          <a:bodyPr wrap="square" rtlCol="0">
            <a:spAutoFit/>
          </a:bodyPr>
          <a:lstStyle/>
          <a:p>
            <a:r>
              <a:rPr lang="en-US" sz="1800" dirty="0"/>
              <a:t>1. Variant associations genome-wide tells us that a particular segment of the genome is related to a given trait</a:t>
            </a:r>
            <a:br>
              <a:rPr lang="en-US" sz="1800" dirty="0"/>
            </a:br>
            <a:endParaRPr lang="en-US" sz="1800" dirty="0"/>
          </a:p>
          <a:p>
            <a:r>
              <a:rPr lang="en-US" sz="1800" dirty="0"/>
              <a:t>2. There could be many genes expressed in that segment of the genome</a:t>
            </a:r>
            <a:br>
              <a:rPr lang="en-US" sz="1800" dirty="0"/>
            </a:br>
            <a:endParaRPr lang="en-US" sz="1800" dirty="0"/>
          </a:p>
          <a:p>
            <a:r>
              <a:rPr lang="en-US" sz="1800" dirty="0"/>
              <a:t>3. We could somehow connect the variant to the gene, and figure out that the expression of the gene could likely affect the phenotype using TWAS as a tool</a:t>
            </a:r>
            <a:br>
              <a:rPr lang="en-US" sz="1800" dirty="0"/>
            </a:br>
            <a:endParaRPr lang="en-US" sz="1800" dirty="0"/>
          </a:p>
          <a:p>
            <a:r>
              <a:rPr lang="en-US" sz="1800" dirty="0"/>
              <a:t>4. </a:t>
            </a:r>
            <a:r>
              <a:rPr lang="en-US" sz="1800" b="1" dirty="0"/>
              <a:t>Wait…</a:t>
            </a:r>
            <a:r>
              <a:rPr lang="en-US" sz="1800" dirty="0"/>
              <a:t>How was the expression (aka function) of the gene measured? </a:t>
            </a:r>
          </a:p>
        </p:txBody>
      </p:sp>
    </p:spTree>
    <p:extLst>
      <p:ext uri="{BB962C8B-B14F-4D97-AF65-F5344CB8AC3E}">
        <p14:creationId xmlns:p14="http://schemas.microsoft.com/office/powerpoint/2010/main" val="32683616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EA18B-41BB-6145-9D5E-8E4ED572D56A}"/>
              </a:ext>
            </a:extLst>
          </p:cNvPr>
          <p:cNvSpPr>
            <a:spLocks noGrp="1"/>
          </p:cNvSpPr>
          <p:nvPr>
            <p:ph type="title"/>
          </p:nvPr>
        </p:nvSpPr>
        <p:spPr>
          <a:xfrm>
            <a:off x="647534" y="2729710"/>
            <a:ext cx="10976292" cy="1080296"/>
          </a:xfrm>
        </p:spPr>
        <p:txBody>
          <a:bodyPr/>
          <a:lstStyle/>
          <a:p>
            <a:r>
              <a:rPr lang="en-US" dirty="0"/>
              <a:t>Measuring the gene expression : </a:t>
            </a:r>
            <a:r>
              <a:rPr lang="en-US" dirty="0" err="1"/>
              <a:t>GTEx</a:t>
            </a:r>
            <a:r>
              <a:rPr lang="en-US" dirty="0"/>
              <a:t> &amp; </a:t>
            </a:r>
            <a:r>
              <a:rPr lang="en-US" dirty="0" err="1"/>
              <a:t>PsychENCODE</a:t>
            </a:r>
            <a:r>
              <a:rPr lang="en-US" dirty="0"/>
              <a:t>	</a:t>
            </a:r>
          </a:p>
        </p:txBody>
      </p:sp>
      <p:sp>
        <p:nvSpPr>
          <p:cNvPr id="3" name="Text Placeholder 2">
            <a:extLst>
              <a:ext uri="{FF2B5EF4-FFF2-40B4-BE49-F238E27FC236}">
                <a16:creationId xmlns:a16="http://schemas.microsoft.com/office/drawing/2014/main" id="{F89DA2DD-D027-AF4C-A7EE-01191EFD90F2}"/>
              </a:ext>
            </a:extLst>
          </p:cNvPr>
          <p:cNvSpPr>
            <a:spLocks noGrp="1"/>
          </p:cNvSpPr>
          <p:nvPr>
            <p:ph type="body" idx="1"/>
          </p:nvPr>
        </p:nvSpPr>
        <p:spPr/>
        <p:txBody>
          <a:bodyPr/>
          <a:lstStyle/>
          <a:p>
            <a:r>
              <a:rPr lang="en-US" dirty="0"/>
              <a:t>It’s a major component for TWAS….</a:t>
            </a:r>
          </a:p>
        </p:txBody>
      </p:sp>
    </p:spTree>
    <p:extLst>
      <p:ext uri="{BB962C8B-B14F-4D97-AF65-F5344CB8AC3E}">
        <p14:creationId xmlns:p14="http://schemas.microsoft.com/office/powerpoint/2010/main" val="1969939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200938-0641-C64A-A62E-420CFB71DB0C}"/>
              </a:ext>
            </a:extLst>
          </p:cNvPr>
          <p:cNvSpPr>
            <a:spLocks noGrp="1"/>
          </p:cNvSpPr>
          <p:nvPr>
            <p:ph type="title"/>
          </p:nvPr>
        </p:nvSpPr>
        <p:spPr/>
        <p:txBody>
          <a:bodyPr/>
          <a:lstStyle/>
          <a:p>
            <a:r>
              <a:rPr lang="en-US" dirty="0"/>
              <a:t>Large-scale efforts to measure gene function</a:t>
            </a:r>
          </a:p>
        </p:txBody>
      </p:sp>
      <p:pic>
        <p:nvPicPr>
          <p:cNvPr id="5" name="Picture 4">
            <a:extLst>
              <a:ext uri="{FF2B5EF4-FFF2-40B4-BE49-F238E27FC236}">
                <a16:creationId xmlns:a16="http://schemas.microsoft.com/office/drawing/2014/main" id="{289F90AF-535D-8643-9513-6038D65F4317}"/>
              </a:ext>
            </a:extLst>
          </p:cNvPr>
          <p:cNvPicPr>
            <a:picLocks noChangeAspect="1"/>
          </p:cNvPicPr>
          <p:nvPr/>
        </p:nvPicPr>
        <p:blipFill>
          <a:blip r:embed="rId2"/>
          <a:stretch>
            <a:fillRect/>
          </a:stretch>
        </p:blipFill>
        <p:spPr>
          <a:xfrm>
            <a:off x="517018" y="1222200"/>
            <a:ext cx="6416344" cy="2212228"/>
          </a:xfrm>
          <a:prstGeom prst="rect">
            <a:avLst/>
          </a:prstGeom>
        </p:spPr>
      </p:pic>
      <p:pic>
        <p:nvPicPr>
          <p:cNvPr id="6" name="Picture 5">
            <a:extLst>
              <a:ext uri="{FF2B5EF4-FFF2-40B4-BE49-F238E27FC236}">
                <a16:creationId xmlns:a16="http://schemas.microsoft.com/office/drawing/2014/main" id="{3F292833-719E-0543-ACCB-A291DEDAF4E9}"/>
              </a:ext>
            </a:extLst>
          </p:cNvPr>
          <p:cNvPicPr>
            <a:picLocks noChangeAspect="1"/>
          </p:cNvPicPr>
          <p:nvPr/>
        </p:nvPicPr>
        <p:blipFill>
          <a:blip r:embed="rId3"/>
          <a:stretch>
            <a:fillRect/>
          </a:stretch>
        </p:blipFill>
        <p:spPr>
          <a:xfrm>
            <a:off x="2306381" y="2939527"/>
            <a:ext cx="5038176" cy="2963177"/>
          </a:xfrm>
          <a:prstGeom prst="rect">
            <a:avLst/>
          </a:prstGeom>
        </p:spPr>
      </p:pic>
      <p:pic>
        <p:nvPicPr>
          <p:cNvPr id="7" name="Picture 6">
            <a:extLst>
              <a:ext uri="{FF2B5EF4-FFF2-40B4-BE49-F238E27FC236}">
                <a16:creationId xmlns:a16="http://schemas.microsoft.com/office/drawing/2014/main" id="{C9D8FFE0-861F-CE4F-AD09-278C8245C0B5}"/>
              </a:ext>
            </a:extLst>
          </p:cNvPr>
          <p:cNvPicPr>
            <a:picLocks noChangeAspect="1"/>
          </p:cNvPicPr>
          <p:nvPr/>
        </p:nvPicPr>
        <p:blipFill>
          <a:blip r:embed="rId4"/>
          <a:stretch>
            <a:fillRect/>
          </a:stretch>
        </p:blipFill>
        <p:spPr>
          <a:xfrm>
            <a:off x="9245129" y="458057"/>
            <a:ext cx="2641600" cy="342900"/>
          </a:xfrm>
          <a:prstGeom prst="rect">
            <a:avLst/>
          </a:prstGeom>
        </p:spPr>
      </p:pic>
      <p:pic>
        <p:nvPicPr>
          <p:cNvPr id="8" name="Picture 7">
            <a:extLst>
              <a:ext uri="{FF2B5EF4-FFF2-40B4-BE49-F238E27FC236}">
                <a16:creationId xmlns:a16="http://schemas.microsoft.com/office/drawing/2014/main" id="{C0022828-98A9-C04A-8A39-BDB59C087197}"/>
              </a:ext>
            </a:extLst>
          </p:cNvPr>
          <p:cNvPicPr>
            <a:picLocks noChangeAspect="1"/>
          </p:cNvPicPr>
          <p:nvPr/>
        </p:nvPicPr>
        <p:blipFill>
          <a:blip r:embed="rId5"/>
          <a:stretch>
            <a:fillRect/>
          </a:stretch>
        </p:blipFill>
        <p:spPr>
          <a:xfrm>
            <a:off x="7344557" y="1238256"/>
            <a:ext cx="4432112" cy="4871142"/>
          </a:xfrm>
          <a:prstGeom prst="rect">
            <a:avLst/>
          </a:prstGeom>
        </p:spPr>
      </p:pic>
    </p:spTree>
    <p:extLst>
      <p:ext uri="{BB962C8B-B14F-4D97-AF65-F5344CB8AC3E}">
        <p14:creationId xmlns:p14="http://schemas.microsoft.com/office/powerpoint/2010/main" val="5867215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8A94-D46D-1648-8C9B-073859EB1361}"/>
              </a:ext>
            </a:extLst>
          </p:cNvPr>
          <p:cNvSpPr>
            <a:spLocks noGrp="1"/>
          </p:cNvSpPr>
          <p:nvPr>
            <p:ph type="title"/>
          </p:nvPr>
        </p:nvSpPr>
        <p:spPr/>
        <p:txBody>
          <a:bodyPr/>
          <a:lstStyle/>
          <a:p>
            <a:r>
              <a:rPr lang="en-US" dirty="0"/>
              <a:t>Genotype-Tissue Expression Project</a:t>
            </a:r>
          </a:p>
        </p:txBody>
      </p:sp>
      <p:pic>
        <p:nvPicPr>
          <p:cNvPr id="3" name="Picture 2">
            <a:extLst>
              <a:ext uri="{FF2B5EF4-FFF2-40B4-BE49-F238E27FC236}">
                <a16:creationId xmlns:a16="http://schemas.microsoft.com/office/drawing/2014/main" id="{FCB3408F-D097-E94C-B5DE-0D1346A2887C}"/>
              </a:ext>
            </a:extLst>
          </p:cNvPr>
          <p:cNvPicPr>
            <a:picLocks noChangeAspect="1"/>
          </p:cNvPicPr>
          <p:nvPr/>
        </p:nvPicPr>
        <p:blipFill>
          <a:blip r:embed="rId2"/>
          <a:stretch>
            <a:fillRect/>
          </a:stretch>
        </p:blipFill>
        <p:spPr>
          <a:xfrm>
            <a:off x="634835" y="1262072"/>
            <a:ext cx="2641600" cy="342900"/>
          </a:xfrm>
          <a:prstGeom prst="rect">
            <a:avLst/>
          </a:prstGeom>
        </p:spPr>
      </p:pic>
      <p:pic>
        <p:nvPicPr>
          <p:cNvPr id="4" name="Picture 3">
            <a:extLst>
              <a:ext uri="{FF2B5EF4-FFF2-40B4-BE49-F238E27FC236}">
                <a16:creationId xmlns:a16="http://schemas.microsoft.com/office/drawing/2014/main" id="{D9F3D19E-4D8F-514F-A25C-C050BF38CDA9}"/>
              </a:ext>
            </a:extLst>
          </p:cNvPr>
          <p:cNvPicPr>
            <a:picLocks noChangeAspect="1"/>
          </p:cNvPicPr>
          <p:nvPr/>
        </p:nvPicPr>
        <p:blipFill>
          <a:blip r:embed="rId3"/>
          <a:stretch>
            <a:fillRect/>
          </a:stretch>
        </p:blipFill>
        <p:spPr>
          <a:xfrm>
            <a:off x="7580704" y="152405"/>
            <a:ext cx="4379874" cy="6569811"/>
          </a:xfrm>
          <a:prstGeom prst="rect">
            <a:avLst/>
          </a:prstGeom>
        </p:spPr>
      </p:pic>
      <p:sp>
        <p:nvSpPr>
          <p:cNvPr id="5" name="Rectangle 4">
            <a:extLst>
              <a:ext uri="{FF2B5EF4-FFF2-40B4-BE49-F238E27FC236}">
                <a16:creationId xmlns:a16="http://schemas.microsoft.com/office/drawing/2014/main" id="{DA5343D1-CB1B-1E42-A2D6-E78F89BAC95C}"/>
              </a:ext>
            </a:extLst>
          </p:cNvPr>
          <p:cNvSpPr/>
          <p:nvPr/>
        </p:nvSpPr>
        <p:spPr>
          <a:xfrm>
            <a:off x="535912" y="1661738"/>
            <a:ext cx="6092825" cy="276999"/>
          </a:xfrm>
          <a:prstGeom prst="rect">
            <a:avLst/>
          </a:prstGeom>
        </p:spPr>
        <p:txBody>
          <a:bodyPr>
            <a:spAutoFit/>
          </a:bodyPr>
          <a:lstStyle/>
          <a:p>
            <a:r>
              <a:rPr lang="en-US" sz="1200" b="1" dirty="0"/>
              <a:t>https://</a:t>
            </a:r>
            <a:r>
              <a:rPr lang="en-US" sz="1200" b="1" dirty="0" err="1"/>
              <a:t>www.gtexportal.org</a:t>
            </a:r>
            <a:r>
              <a:rPr lang="en-US" sz="1200" b="1" dirty="0"/>
              <a:t>/</a:t>
            </a:r>
          </a:p>
        </p:txBody>
      </p:sp>
      <p:sp>
        <p:nvSpPr>
          <p:cNvPr id="6" name="TextBox 5">
            <a:extLst>
              <a:ext uri="{FF2B5EF4-FFF2-40B4-BE49-F238E27FC236}">
                <a16:creationId xmlns:a16="http://schemas.microsoft.com/office/drawing/2014/main" id="{E09B7E3E-D996-7E42-9CF6-5E2C58641829}"/>
              </a:ext>
            </a:extLst>
          </p:cNvPr>
          <p:cNvSpPr txBox="1"/>
          <p:nvPr/>
        </p:nvSpPr>
        <p:spPr>
          <a:xfrm>
            <a:off x="3276435" y="1323184"/>
            <a:ext cx="1096647" cy="338554"/>
          </a:xfrm>
          <a:prstGeom prst="rect">
            <a:avLst/>
          </a:prstGeom>
          <a:noFill/>
        </p:spPr>
        <p:txBody>
          <a:bodyPr wrap="none" rtlCol="0">
            <a:spAutoFit/>
          </a:bodyPr>
          <a:lstStyle/>
          <a:p>
            <a:r>
              <a:rPr lang="en-US" dirty="0"/>
              <a:t>Version 8 </a:t>
            </a:r>
          </a:p>
        </p:txBody>
      </p:sp>
      <p:pic>
        <p:nvPicPr>
          <p:cNvPr id="7" name="Picture 6">
            <a:extLst>
              <a:ext uri="{FF2B5EF4-FFF2-40B4-BE49-F238E27FC236}">
                <a16:creationId xmlns:a16="http://schemas.microsoft.com/office/drawing/2014/main" id="{F37185E7-C824-0242-A2A2-BBCBE4373711}"/>
              </a:ext>
            </a:extLst>
          </p:cNvPr>
          <p:cNvPicPr>
            <a:picLocks noChangeAspect="1"/>
          </p:cNvPicPr>
          <p:nvPr/>
        </p:nvPicPr>
        <p:blipFill>
          <a:blip r:embed="rId4"/>
          <a:stretch>
            <a:fillRect/>
          </a:stretch>
        </p:blipFill>
        <p:spPr>
          <a:xfrm>
            <a:off x="589953" y="1960987"/>
            <a:ext cx="6973556" cy="2634454"/>
          </a:xfrm>
          <a:prstGeom prst="rect">
            <a:avLst/>
          </a:prstGeom>
        </p:spPr>
      </p:pic>
      <p:cxnSp>
        <p:nvCxnSpPr>
          <p:cNvPr id="16" name="Straight Connector 15">
            <a:extLst>
              <a:ext uri="{FF2B5EF4-FFF2-40B4-BE49-F238E27FC236}">
                <a16:creationId xmlns:a16="http://schemas.microsoft.com/office/drawing/2014/main" id="{5994C835-3AF9-7742-B754-299E11317BDE}"/>
              </a:ext>
            </a:extLst>
          </p:cNvPr>
          <p:cNvCxnSpPr>
            <a:cxnSpLocks/>
          </p:cNvCxnSpPr>
          <p:nvPr/>
        </p:nvCxnSpPr>
        <p:spPr>
          <a:xfrm>
            <a:off x="6511332" y="3155183"/>
            <a:ext cx="713433" cy="0"/>
          </a:xfrm>
          <a:prstGeom prst="line">
            <a:avLst/>
          </a:prstGeom>
          <a:ln w="15875">
            <a:solidFill>
              <a:srgbClr val="FF0000"/>
            </a:solidFill>
            <a:headEnd type="none"/>
            <a:tailEnd type="none" w="lg" len="me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D3D304C4-E824-EC41-8920-C683F98CAA95}"/>
              </a:ext>
            </a:extLst>
          </p:cNvPr>
          <p:cNvCxnSpPr>
            <a:cxnSpLocks/>
          </p:cNvCxnSpPr>
          <p:nvPr/>
        </p:nvCxnSpPr>
        <p:spPr>
          <a:xfrm>
            <a:off x="634835" y="3378697"/>
            <a:ext cx="6419108" cy="0"/>
          </a:xfrm>
          <a:prstGeom prst="line">
            <a:avLst/>
          </a:prstGeom>
          <a:ln w="15875">
            <a:solidFill>
              <a:srgbClr val="FF0000"/>
            </a:solidFill>
            <a:headEnd type="none"/>
            <a:tailEnd type="none" w="lg" len="med"/>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20B57347-B061-304D-9A21-CD496F7D7511}"/>
              </a:ext>
            </a:extLst>
          </p:cNvPr>
          <p:cNvCxnSpPr>
            <a:cxnSpLocks/>
          </p:cNvCxnSpPr>
          <p:nvPr/>
        </p:nvCxnSpPr>
        <p:spPr>
          <a:xfrm>
            <a:off x="615204" y="3611484"/>
            <a:ext cx="6419108" cy="0"/>
          </a:xfrm>
          <a:prstGeom prst="line">
            <a:avLst/>
          </a:prstGeom>
          <a:ln w="15875">
            <a:solidFill>
              <a:srgbClr val="FF0000"/>
            </a:solidFill>
            <a:headEnd type="none"/>
            <a:tailEnd type="none" w="lg"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85D44210-DA43-3A4D-9032-BD9CB7B2AE2A}"/>
              </a:ext>
            </a:extLst>
          </p:cNvPr>
          <p:cNvCxnSpPr>
            <a:cxnSpLocks/>
          </p:cNvCxnSpPr>
          <p:nvPr/>
        </p:nvCxnSpPr>
        <p:spPr>
          <a:xfrm>
            <a:off x="615204" y="3834223"/>
            <a:ext cx="1434660" cy="0"/>
          </a:xfrm>
          <a:prstGeom prst="line">
            <a:avLst/>
          </a:prstGeom>
          <a:ln w="15875">
            <a:solidFill>
              <a:srgbClr val="FF0000"/>
            </a:solidFill>
            <a:headEnd type="none"/>
            <a:tailEnd type="none" w="lg"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1724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1B9F5-38E4-7140-AAA2-C6F14BAF7B00}"/>
              </a:ext>
            </a:extLst>
          </p:cNvPr>
          <p:cNvSpPr>
            <a:spLocks noGrp="1"/>
          </p:cNvSpPr>
          <p:nvPr>
            <p:ph type="title"/>
          </p:nvPr>
        </p:nvSpPr>
        <p:spPr/>
        <p:txBody>
          <a:bodyPr/>
          <a:lstStyle/>
          <a:p>
            <a:r>
              <a:rPr lang="en-US" dirty="0"/>
              <a:t>Concepts behind measuring gene expression </a:t>
            </a:r>
          </a:p>
        </p:txBody>
      </p:sp>
      <p:pic>
        <p:nvPicPr>
          <p:cNvPr id="3" name="Picture 2">
            <a:extLst>
              <a:ext uri="{FF2B5EF4-FFF2-40B4-BE49-F238E27FC236}">
                <a16:creationId xmlns:a16="http://schemas.microsoft.com/office/drawing/2014/main" id="{3271734B-1194-524A-9DA6-388593A1F566}"/>
              </a:ext>
            </a:extLst>
          </p:cNvPr>
          <p:cNvPicPr>
            <a:picLocks noChangeAspect="1"/>
          </p:cNvPicPr>
          <p:nvPr/>
        </p:nvPicPr>
        <p:blipFill rotWithShape="1">
          <a:blip r:embed="rId2"/>
          <a:srcRect l="8250" t="1583" r="59433" b="65992"/>
          <a:stretch/>
        </p:blipFill>
        <p:spPr>
          <a:xfrm>
            <a:off x="524303" y="1266093"/>
            <a:ext cx="2011613" cy="3024553"/>
          </a:xfrm>
          <a:prstGeom prst="rect">
            <a:avLst/>
          </a:prstGeom>
        </p:spPr>
      </p:pic>
      <p:pic>
        <p:nvPicPr>
          <p:cNvPr id="4" name="Picture 3">
            <a:extLst>
              <a:ext uri="{FF2B5EF4-FFF2-40B4-BE49-F238E27FC236}">
                <a16:creationId xmlns:a16="http://schemas.microsoft.com/office/drawing/2014/main" id="{9000040A-D1F1-6B49-BDCD-F01B43E70F3F}"/>
              </a:ext>
            </a:extLst>
          </p:cNvPr>
          <p:cNvPicPr>
            <a:picLocks noChangeAspect="1"/>
          </p:cNvPicPr>
          <p:nvPr/>
        </p:nvPicPr>
        <p:blipFill rotWithShape="1">
          <a:blip r:embed="rId2"/>
          <a:srcRect l="40931" t="13434" r="49663" b="66377"/>
          <a:stretch/>
        </p:blipFill>
        <p:spPr>
          <a:xfrm>
            <a:off x="745367" y="3359476"/>
            <a:ext cx="702254" cy="2260913"/>
          </a:xfrm>
          <a:prstGeom prst="rect">
            <a:avLst/>
          </a:prstGeom>
        </p:spPr>
      </p:pic>
      <p:pic>
        <p:nvPicPr>
          <p:cNvPr id="6" name="Picture 5">
            <a:extLst>
              <a:ext uri="{FF2B5EF4-FFF2-40B4-BE49-F238E27FC236}">
                <a16:creationId xmlns:a16="http://schemas.microsoft.com/office/drawing/2014/main" id="{DC990F8E-924E-2E4B-A3E0-EBEBA2CCEC9C}"/>
              </a:ext>
            </a:extLst>
          </p:cNvPr>
          <p:cNvPicPr>
            <a:picLocks noChangeAspect="1"/>
          </p:cNvPicPr>
          <p:nvPr/>
        </p:nvPicPr>
        <p:blipFill>
          <a:blip r:embed="rId3"/>
          <a:stretch>
            <a:fillRect/>
          </a:stretch>
        </p:blipFill>
        <p:spPr>
          <a:xfrm>
            <a:off x="2756980" y="1748177"/>
            <a:ext cx="8879446" cy="4837141"/>
          </a:xfrm>
          <a:prstGeom prst="rect">
            <a:avLst/>
          </a:prstGeom>
        </p:spPr>
      </p:pic>
      <p:pic>
        <p:nvPicPr>
          <p:cNvPr id="7" name="Picture 6">
            <a:extLst>
              <a:ext uri="{FF2B5EF4-FFF2-40B4-BE49-F238E27FC236}">
                <a16:creationId xmlns:a16="http://schemas.microsoft.com/office/drawing/2014/main" id="{4E1B6AC8-F03C-9047-B59F-AFAA053309A3}"/>
              </a:ext>
            </a:extLst>
          </p:cNvPr>
          <p:cNvPicPr>
            <a:picLocks noChangeAspect="1"/>
          </p:cNvPicPr>
          <p:nvPr/>
        </p:nvPicPr>
        <p:blipFill>
          <a:blip r:embed="rId4"/>
          <a:stretch>
            <a:fillRect/>
          </a:stretch>
        </p:blipFill>
        <p:spPr>
          <a:xfrm>
            <a:off x="8490037" y="1096533"/>
            <a:ext cx="3005277" cy="732753"/>
          </a:xfrm>
          <a:prstGeom prst="rect">
            <a:avLst/>
          </a:prstGeom>
        </p:spPr>
      </p:pic>
    </p:spTree>
    <p:extLst>
      <p:ext uri="{BB962C8B-B14F-4D97-AF65-F5344CB8AC3E}">
        <p14:creationId xmlns:p14="http://schemas.microsoft.com/office/powerpoint/2010/main" val="2010110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92AAF-EBED-394E-B099-D9739E8422C7}"/>
              </a:ext>
            </a:extLst>
          </p:cNvPr>
          <p:cNvSpPr>
            <a:spLocks noGrp="1"/>
          </p:cNvSpPr>
          <p:nvPr>
            <p:ph type="title"/>
          </p:nvPr>
        </p:nvSpPr>
        <p:spPr/>
        <p:txBody>
          <a:bodyPr/>
          <a:lstStyle/>
          <a:p>
            <a:r>
              <a:rPr lang="en-US" dirty="0"/>
              <a:t>Concept of TWAS</a:t>
            </a:r>
          </a:p>
        </p:txBody>
      </p:sp>
      <p:sp>
        <p:nvSpPr>
          <p:cNvPr id="3" name="Text Placeholder 2">
            <a:extLst>
              <a:ext uri="{FF2B5EF4-FFF2-40B4-BE49-F238E27FC236}">
                <a16:creationId xmlns:a16="http://schemas.microsoft.com/office/drawing/2014/main" id="{9A586BCA-CC7E-3445-A5C3-2D7364396158}"/>
              </a:ext>
            </a:extLst>
          </p:cNvPr>
          <p:cNvSpPr>
            <a:spLocks noGrp="1"/>
          </p:cNvSpPr>
          <p:nvPr>
            <p:ph type="body" idx="1"/>
          </p:nvPr>
        </p:nvSpPr>
        <p:spPr/>
        <p:txBody>
          <a:bodyPr/>
          <a:lstStyle/>
          <a:p>
            <a:r>
              <a:rPr lang="en-US" dirty="0"/>
              <a:t>Why TWAS? </a:t>
            </a:r>
          </a:p>
        </p:txBody>
      </p:sp>
    </p:spTree>
    <p:extLst>
      <p:ext uri="{BB962C8B-B14F-4D97-AF65-F5344CB8AC3E}">
        <p14:creationId xmlns:p14="http://schemas.microsoft.com/office/powerpoint/2010/main" val="42784573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38BFD-2DF4-5640-BF6D-8A1998ECEECC}"/>
              </a:ext>
            </a:extLst>
          </p:cNvPr>
          <p:cNvSpPr>
            <a:spLocks noGrp="1"/>
          </p:cNvSpPr>
          <p:nvPr>
            <p:ph type="title"/>
          </p:nvPr>
        </p:nvSpPr>
        <p:spPr/>
        <p:txBody>
          <a:bodyPr/>
          <a:lstStyle/>
          <a:p>
            <a:r>
              <a:rPr lang="en-US" dirty="0"/>
              <a:t>Measuring expression eventually….</a:t>
            </a:r>
          </a:p>
        </p:txBody>
      </p:sp>
      <p:pic>
        <p:nvPicPr>
          <p:cNvPr id="3" name="Picture 2">
            <a:extLst>
              <a:ext uri="{FF2B5EF4-FFF2-40B4-BE49-F238E27FC236}">
                <a16:creationId xmlns:a16="http://schemas.microsoft.com/office/drawing/2014/main" id="{29B3A098-438B-6748-B1C1-6AF0A38296E6}"/>
              </a:ext>
            </a:extLst>
          </p:cNvPr>
          <p:cNvPicPr>
            <a:picLocks noChangeAspect="1"/>
          </p:cNvPicPr>
          <p:nvPr/>
        </p:nvPicPr>
        <p:blipFill rotWithShape="1">
          <a:blip r:embed="rId2"/>
          <a:srcRect r="1836" b="23134"/>
          <a:stretch/>
        </p:blipFill>
        <p:spPr>
          <a:xfrm>
            <a:off x="634835" y="1520598"/>
            <a:ext cx="6744865" cy="2842344"/>
          </a:xfrm>
          <a:prstGeom prst="rect">
            <a:avLst/>
          </a:prstGeom>
        </p:spPr>
      </p:pic>
      <p:sp>
        <p:nvSpPr>
          <p:cNvPr id="6" name="Round Diagonal Corner Rectangle 5">
            <a:extLst>
              <a:ext uri="{FF2B5EF4-FFF2-40B4-BE49-F238E27FC236}">
                <a16:creationId xmlns:a16="http://schemas.microsoft.com/office/drawing/2014/main" id="{6E6349D9-1FC0-9C4D-AE4A-5A97216F924A}"/>
              </a:ext>
            </a:extLst>
          </p:cNvPr>
          <p:cNvSpPr/>
          <p:nvPr/>
        </p:nvSpPr>
        <p:spPr>
          <a:xfrm>
            <a:off x="4077606" y="1520598"/>
            <a:ext cx="72364" cy="3694497"/>
          </a:xfrm>
          <a:prstGeom prst="round2DiagRect">
            <a:avLst/>
          </a:prstGeom>
          <a:noFill/>
          <a:ln w="25400">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 name="TextBox 6">
            <a:extLst>
              <a:ext uri="{FF2B5EF4-FFF2-40B4-BE49-F238E27FC236}">
                <a16:creationId xmlns:a16="http://schemas.microsoft.com/office/drawing/2014/main" id="{30DB5FD8-8B9B-604F-AB25-569DBEBC2787}"/>
              </a:ext>
            </a:extLst>
          </p:cNvPr>
          <p:cNvSpPr txBox="1"/>
          <p:nvPr/>
        </p:nvSpPr>
        <p:spPr>
          <a:xfrm>
            <a:off x="1666562" y="5215095"/>
            <a:ext cx="2340705" cy="338554"/>
          </a:xfrm>
          <a:prstGeom prst="rect">
            <a:avLst/>
          </a:prstGeom>
          <a:noFill/>
        </p:spPr>
        <p:txBody>
          <a:bodyPr wrap="none" rtlCol="0">
            <a:spAutoFit/>
          </a:bodyPr>
          <a:lstStyle/>
          <a:p>
            <a:r>
              <a:rPr lang="en-US" dirty="0"/>
              <a:t>At one point of the DNA</a:t>
            </a:r>
          </a:p>
        </p:txBody>
      </p:sp>
      <p:sp>
        <p:nvSpPr>
          <p:cNvPr id="8" name="TextBox 7">
            <a:extLst>
              <a:ext uri="{FF2B5EF4-FFF2-40B4-BE49-F238E27FC236}">
                <a16:creationId xmlns:a16="http://schemas.microsoft.com/office/drawing/2014/main" id="{A83686A8-203D-AD48-848E-AFD3830BB650}"/>
              </a:ext>
            </a:extLst>
          </p:cNvPr>
          <p:cNvSpPr txBox="1"/>
          <p:nvPr/>
        </p:nvSpPr>
        <p:spPr>
          <a:xfrm>
            <a:off x="2940151" y="5668887"/>
            <a:ext cx="2419637" cy="338554"/>
          </a:xfrm>
          <a:prstGeom prst="rect">
            <a:avLst/>
          </a:prstGeom>
          <a:noFill/>
        </p:spPr>
        <p:txBody>
          <a:bodyPr wrap="none" rtlCol="0">
            <a:spAutoFit/>
          </a:bodyPr>
          <a:lstStyle/>
          <a:p>
            <a:r>
              <a:rPr lang="en-US" dirty="0"/>
              <a:t>Variant – AA – AG – GG </a:t>
            </a:r>
          </a:p>
        </p:txBody>
      </p:sp>
      <p:pic>
        <p:nvPicPr>
          <p:cNvPr id="9" name="Picture 8">
            <a:extLst>
              <a:ext uri="{FF2B5EF4-FFF2-40B4-BE49-F238E27FC236}">
                <a16:creationId xmlns:a16="http://schemas.microsoft.com/office/drawing/2014/main" id="{063AE9D0-9903-E241-B6BD-9FECED22791C}"/>
              </a:ext>
            </a:extLst>
          </p:cNvPr>
          <p:cNvPicPr>
            <a:picLocks noChangeAspect="1"/>
          </p:cNvPicPr>
          <p:nvPr/>
        </p:nvPicPr>
        <p:blipFill>
          <a:blip r:embed="rId3"/>
          <a:stretch>
            <a:fillRect/>
          </a:stretch>
        </p:blipFill>
        <p:spPr>
          <a:xfrm>
            <a:off x="6035926" y="4357736"/>
            <a:ext cx="1834103" cy="1834103"/>
          </a:xfrm>
          <a:prstGeom prst="rect">
            <a:avLst/>
          </a:prstGeom>
        </p:spPr>
      </p:pic>
      <p:cxnSp>
        <p:nvCxnSpPr>
          <p:cNvPr id="11" name="Straight Arrow Connector 10">
            <a:extLst>
              <a:ext uri="{FF2B5EF4-FFF2-40B4-BE49-F238E27FC236}">
                <a16:creationId xmlns:a16="http://schemas.microsoft.com/office/drawing/2014/main" id="{C352DDAF-B393-5841-94D4-9DBC44F1A9E2}"/>
              </a:ext>
            </a:extLst>
          </p:cNvPr>
          <p:cNvCxnSpPr>
            <a:cxnSpLocks/>
            <a:endCxn id="9" idx="1"/>
          </p:cNvCxnSpPr>
          <p:nvPr/>
        </p:nvCxnSpPr>
        <p:spPr>
          <a:xfrm>
            <a:off x="4113788" y="4129873"/>
            <a:ext cx="1922138" cy="1144915"/>
          </a:xfrm>
          <a:prstGeom prst="straightConnector1">
            <a:avLst/>
          </a:prstGeom>
          <a:ln w="5080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nvGrpSpPr>
          <p:cNvPr id="127" name="Group 126">
            <a:extLst>
              <a:ext uri="{FF2B5EF4-FFF2-40B4-BE49-F238E27FC236}">
                <a16:creationId xmlns:a16="http://schemas.microsoft.com/office/drawing/2014/main" id="{BF3218EA-8FA4-F045-B7F0-E025D1E6EC85}"/>
              </a:ext>
            </a:extLst>
          </p:cNvPr>
          <p:cNvGrpSpPr/>
          <p:nvPr/>
        </p:nvGrpSpPr>
        <p:grpSpPr>
          <a:xfrm>
            <a:off x="7620175" y="1813326"/>
            <a:ext cx="4234389" cy="1075378"/>
            <a:chOff x="5465558" y="1866392"/>
            <a:chExt cx="4234389" cy="1075378"/>
          </a:xfrm>
        </p:grpSpPr>
        <p:sp>
          <p:nvSpPr>
            <p:cNvPr id="16" name="TextBox 15">
              <a:extLst>
                <a:ext uri="{FF2B5EF4-FFF2-40B4-BE49-F238E27FC236}">
                  <a16:creationId xmlns:a16="http://schemas.microsoft.com/office/drawing/2014/main" id="{80657918-5BEE-4A47-8A0A-14655CB3F1BD}"/>
                </a:ext>
              </a:extLst>
            </p:cNvPr>
            <p:cNvSpPr txBox="1"/>
            <p:nvPr/>
          </p:nvSpPr>
          <p:spPr>
            <a:xfrm>
              <a:off x="5656970" y="2680160"/>
              <a:ext cx="615874" cy="261610"/>
            </a:xfrm>
            <a:prstGeom prst="rect">
              <a:avLst/>
            </a:prstGeom>
            <a:noFill/>
          </p:spPr>
          <p:txBody>
            <a:bodyPr wrap="none" rtlCol="0">
              <a:spAutoFit/>
            </a:bodyPr>
            <a:lstStyle/>
            <a:p>
              <a:r>
                <a:rPr lang="en-US" sz="1100" dirty="0"/>
                <a:t>rs1234</a:t>
              </a:r>
            </a:p>
          </p:txBody>
        </p:sp>
        <p:sp>
          <p:nvSpPr>
            <p:cNvPr id="17" name="TextBox 16">
              <a:extLst>
                <a:ext uri="{FF2B5EF4-FFF2-40B4-BE49-F238E27FC236}">
                  <a16:creationId xmlns:a16="http://schemas.microsoft.com/office/drawing/2014/main" id="{154C2625-92EB-0F4D-A302-048336BEFDB3}"/>
                </a:ext>
              </a:extLst>
            </p:cNvPr>
            <p:cNvSpPr txBox="1"/>
            <p:nvPr/>
          </p:nvSpPr>
          <p:spPr>
            <a:xfrm>
              <a:off x="6439304" y="2680160"/>
              <a:ext cx="615874" cy="261610"/>
            </a:xfrm>
            <a:prstGeom prst="rect">
              <a:avLst/>
            </a:prstGeom>
            <a:noFill/>
          </p:spPr>
          <p:txBody>
            <a:bodyPr wrap="none" rtlCol="0">
              <a:spAutoFit/>
            </a:bodyPr>
            <a:lstStyle/>
            <a:p>
              <a:r>
                <a:rPr lang="en-US" sz="1100" dirty="0"/>
                <a:t>rs2345</a:t>
              </a:r>
            </a:p>
          </p:txBody>
        </p:sp>
        <p:sp>
          <p:nvSpPr>
            <p:cNvPr id="18" name="TextBox 17">
              <a:extLst>
                <a:ext uri="{FF2B5EF4-FFF2-40B4-BE49-F238E27FC236}">
                  <a16:creationId xmlns:a16="http://schemas.microsoft.com/office/drawing/2014/main" id="{08FAD92F-D317-E445-A898-B6CD48F4C6DA}"/>
                </a:ext>
              </a:extLst>
            </p:cNvPr>
            <p:cNvSpPr txBox="1"/>
            <p:nvPr/>
          </p:nvSpPr>
          <p:spPr>
            <a:xfrm>
              <a:off x="7264223" y="2680160"/>
              <a:ext cx="615874" cy="261610"/>
            </a:xfrm>
            <a:prstGeom prst="rect">
              <a:avLst/>
            </a:prstGeom>
            <a:noFill/>
          </p:spPr>
          <p:txBody>
            <a:bodyPr wrap="none" rtlCol="0">
              <a:spAutoFit/>
            </a:bodyPr>
            <a:lstStyle/>
            <a:p>
              <a:r>
                <a:rPr lang="en-US" sz="1100" dirty="0"/>
                <a:t>rs3456</a:t>
              </a:r>
            </a:p>
          </p:txBody>
        </p:sp>
        <p:sp>
          <p:nvSpPr>
            <p:cNvPr id="19" name="TextBox 18">
              <a:extLst>
                <a:ext uri="{FF2B5EF4-FFF2-40B4-BE49-F238E27FC236}">
                  <a16:creationId xmlns:a16="http://schemas.microsoft.com/office/drawing/2014/main" id="{15A3ED20-C8F6-B747-893C-CABBCE026B12}"/>
                </a:ext>
              </a:extLst>
            </p:cNvPr>
            <p:cNvSpPr txBox="1"/>
            <p:nvPr/>
          </p:nvSpPr>
          <p:spPr>
            <a:xfrm>
              <a:off x="8074947" y="2680160"/>
              <a:ext cx="615874" cy="261610"/>
            </a:xfrm>
            <a:prstGeom prst="rect">
              <a:avLst/>
            </a:prstGeom>
            <a:noFill/>
          </p:spPr>
          <p:txBody>
            <a:bodyPr wrap="none" rtlCol="0">
              <a:spAutoFit/>
            </a:bodyPr>
            <a:lstStyle/>
            <a:p>
              <a:r>
                <a:rPr lang="en-US" sz="1100" dirty="0"/>
                <a:t>rs4567</a:t>
              </a:r>
            </a:p>
          </p:txBody>
        </p:sp>
        <p:sp>
          <p:nvSpPr>
            <p:cNvPr id="20" name="TextBox 19">
              <a:extLst>
                <a:ext uri="{FF2B5EF4-FFF2-40B4-BE49-F238E27FC236}">
                  <a16:creationId xmlns:a16="http://schemas.microsoft.com/office/drawing/2014/main" id="{828D5863-B2F9-FD4E-B043-A8EA1E1D73E4}"/>
                </a:ext>
              </a:extLst>
            </p:cNvPr>
            <p:cNvSpPr txBox="1"/>
            <p:nvPr/>
          </p:nvSpPr>
          <p:spPr>
            <a:xfrm>
              <a:off x="8885671" y="2680160"/>
              <a:ext cx="615874" cy="261610"/>
            </a:xfrm>
            <a:prstGeom prst="rect">
              <a:avLst/>
            </a:prstGeom>
            <a:noFill/>
          </p:spPr>
          <p:txBody>
            <a:bodyPr wrap="none" rtlCol="0">
              <a:spAutoFit/>
            </a:bodyPr>
            <a:lstStyle/>
            <a:p>
              <a:r>
                <a:rPr lang="en-US" sz="1100" dirty="0"/>
                <a:t>rs5678</a:t>
              </a:r>
            </a:p>
          </p:txBody>
        </p:sp>
        <p:grpSp>
          <p:nvGrpSpPr>
            <p:cNvPr id="22" name="Group 21">
              <a:extLst>
                <a:ext uri="{FF2B5EF4-FFF2-40B4-BE49-F238E27FC236}">
                  <a16:creationId xmlns:a16="http://schemas.microsoft.com/office/drawing/2014/main" id="{AA89DD52-0A70-E740-822E-1DB7E67FBE8D}"/>
                </a:ext>
              </a:extLst>
            </p:cNvPr>
            <p:cNvGrpSpPr/>
            <p:nvPr/>
          </p:nvGrpSpPr>
          <p:grpSpPr>
            <a:xfrm>
              <a:off x="5465558" y="1866392"/>
              <a:ext cx="807286" cy="790370"/>
              <a:chOff x="4679811" y="5283003"/>
              <a:chExt cx="898428" cy="790370"/>
            </a:xfrm>
          </p:grpSpPr>
          <p:cxnSp>
            <p:nvCxnSpPr>
              <p:cNvPr id="125" name="Straight Arrow Connector 124">
                <a:extLst>
                  <a:ext uri="{FF2B5EF4-FFF2-40B4-BE49-F238E27FC236}">
                    <a16:creationId xmlns:a16="http://schemas.microsoft.com/office/drawing/2014/main" id="{51C37283-BC2C-FC45-810D-AE2583363139}"/>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26" name="Straight Arrow Connector 125">
                <a:extLst>
                  <a:ext uri="{FF2B5EF4-FFF2-40B4-BE49-F238E27FC236}">
                    <a16:creationId xmlns:a16="http://schemas.microsoft.com/office/drawing/2014/main" id="{BEE3C4C3-CD15-4D49-A443-FD0D9F4899CF}"/>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3" name="Group 22">
              <a:extLst>
                <a:ext uri="{FF2B5EF4-FFF2-40B4-BE49-F238E27FC236}">
                  <a16:creationId xmlns:a16="http://schemas.microsoft.com/office/drawing/2014/main" id="{4CCA596D-0E91-B84D-B4EA-FAD6ECE022C0}"/>
                </a:ext>
              </a:extLst>
            </p:cNvPr>
            <p:cNvGrpSpPr/>
            <p:nvPr/>
          </p:nvGrpSpPr>
          <p:grpSpPr>
            <a:xfrm>
              <a:off x="5605313" y="2355751"/>
              <a:ext cx="120457" cy="218742"/>
              <a:chOff x="4763664" y="6194275"/>
              <a:chExt cx="120457" cy="218742"/>
            </a:xfrm>
          </p:grpSpPr>
          <p:sp>
            <p:nvSpPr>
              <p:cNvPr id="120" name="Oval 119">
                <a:extLst>
                  <a:ext uri="{FF2B5EF4-FFF2-40B4-BE49-F238E27FC236}">
                    <a16:creationId xmlns:a16="http://schemas.microsoft.com/office/drawing/2014/main" id="{0B14CA19-4613-294A-B9BF-C179BC412E4A}"/>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1" name="Oval 120">
                <a:extLst>
                  <a:ext uri="{FF2B5EF4-FFF2-40B4-BE49-F238E27FC236}">
                    <a16:creationId xmlns:a16="http://schemas.microsoft.com/office/drawing/2014/main" id="{7316115A-A7CF-834C-B1D0-A5A6ED4B9B05}"/>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2" name="Oval 121">
                <a:extLst>
                  <a:ext uri="{FF2B5EF4-FFF2-40B4-BE49-F238E27FC236}">
                    <a16:creationId xmlns:a16="http://schemas.microsoft.com/office/drawing/2014/main" id="{7783C52E-06C3-374D-A691-0E3C37E9154E}"/>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3" name="Oval 122">
                <a:extLst>
                  <a:ext uri="{FF2B5EF4-FFF2-40B4-BE49-F238E27FC236}">
                    <a16:creationId xmlns:a16="http://schemas.microsoft.com/office/drawing/2014/main" id="{E1065A14-0294-B343-AE5B-50789AD3DC19}"/>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4" name="Oval 123">
                <a:extLst>
                  <a:ext uri="{FF2B5EF4-FFF2-40B4-BE49-F238E27FC236}">
                    <a16:creationId xmlns:a16="http://schemas.microsoft.com/office/drawing/2014/main" id="{4F57664F-23FD-3C46-9D2E-01699BA5A60B}"/>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24" name="Group 23">
              <a:extLst>
                <a:ext uri="{FF2B5EF4-FFF2-40B4-BE49-F238E27FC236}">
                  <a16:creationId xmlns:a16="http://schemas.microsoft.com/office/drawing/2014/main" id="{34414984-6E1B-E948-926E-B2C7EE59A865}"/>
                </a:ext>
              </a:extLst>
            </p:cNvPr>
            <p:cNvGrpSpPr/>
            <p:nvPr/>
          </p:nvGrpSpPr>
          <p:grpSpPr>
            <a:xfrm>
              <a:off x="5824348" y="2175336"/>
              <a:ext cx="120457" cy="218742"/>
              <a:chOff x="4982699" y="6013860"/>
              <a:chExt cx="120457" cy="218742"/>
            </a:xfrm>
          </p:grpSpPr>
          <p:sp>
            <p:nvSpPr>
              <p:cNvPr id="115" name="Oval 114">
                <a:extLst>
                  <a:ext uri="{FF2B5EF4-FFF2-40B4-BE49-F238E27FC236}">
                    <a16:creationId xmlns:a16="http://schemas.microsoft.com/office/drawing/2014/main" id="{CEB53BE4-D18E-2940-8551-CBBEF4C235BE}"/>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6" name="Oval 115">
                <a:extLst>
                  <a:ext uri="{FF2B5EF4-FFF2-40B4-BE49-F238E27FC236}">
                    <a16:creationId xmlns:a16="http://schemas.microsoft.com/office/drawing/2014/main" id="{673BEFE9-13BC-3140-A300-D9764930C379}"/>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7" name="Oval 116">
                <a:extLst>
                  <a:ext uri="{FF2B5EF4-FFF2-40B4-BE49-F238E27FC236}">
                    <a16:creationId xmlns:a16="http://schemas.microsoft.com/office/drawing/2014/main" id="{84E609E9-CFAD-2845-A68C-55647D6793E0}"/>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8" name="Oval 117">
                <a:extLst>
                  <a:ext uri="{FF2B5EF4-FFF2-40B4-BE49-F238E27FC236}">
                    <a16:creationId xmlns:a16="http://schemas.microsoft.com/office/drawing/2014/main" id="{99D9AA61-7E0A-AE46-9C7D-F6ED40DCD333}"/>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9" name="Oval 118">
                <a:extLst>
                  <a:ext uri="{FF2B5EF4-FFF2-40B4-BE49-F238E27FC236}">
                    <a16:creationId xmlns:a16="http://schemas.microsoft.com/office/drawing/2014/main" id="{EB1A3463-AEC6-7641-B7BC-011D2CC2A4B8}"/>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25" name="Group 24">
              <a:extLst>
                <a:ext uri="{FF2B5EF4-FFF2-40B4-BE49-F238E27FC236}">
                  <a16:creationId xmlns:a16="http://schemas.microsoft.com/office/drawing/2014/main" id="{48BD66F7-3D3B-5040-B117-D4207D074985}"/>
                </a:ext>
              </a:extLst>
            </p:cNvPr>
            <p:cNvGrpSpPr/>
            <p:nvPr/>
          </p:nvGrpSpPr>
          <p:grpSpPr>
            <a:xfrm>
              <a:off x="6043383" y="1996252"/>
              <a:ext cx="120457" cy="218742"/>
              <a:chOff x="5201734" y="5834776"/>
              <a:chExt cx="120457" cy="218742"/>
            </a:xfrm>
          </p:grpSpPr>
          <p:sp>
            <p:nvSpPr>
              <p:cNvPr id="110" name="Oval 109">
                <a:extLst>
                  <a:ext uri="{FF2B5EF4-FFF2-40B4-BE49-F238E27FC236}">
                    <a16:creationId xmlns:a16="http://schemas.microsoft.com/office/drawing/2014/main" id="{0D92646D-7C59-6343-87C5-55601C283415}"/>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1" name="Oval 110">
                <a:extLst>
                  <a:ext uri="{FF2B5EF4-FFF2-40B4-BE49-F238E27FC236}">
                    <a16:creationId xmlns:a16="http://schemas.microsoft.com/office/drawing/2014/main" id="{7195E5EB-6D7D-514B-B095-5B602A9CDEED}"/>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2" name="Oval 111">
                <a:extLst>
                  <a:ext uri="{FF2B5EF4-FFF2-40B4-BE49-F238E27FC236}">
                    <a16:creationId xmlns:a16="http://schemas.microsoft.com/office/drawing/2014/main" id="{F3C010D7-0888-F042-A78A-A2662BAE2342}"/>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3" name="Oval 112">
                <a:extLst>
                  <a:ext uri="{FF2B5EF4-FFF2-40B4-BE49-F238E27FC236}">
                    <a16:creationId xmlns:a16="http://schemas.microsoft.com/office/drawing/2014/main" id="{C8A00EA3-5019-C647-AD3D-58456D02939E}"/>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4" name="Oval 113">
                <a:extLst>
                  <a:ext uri="{FF2B5EF4-FFF2-40B4-BE49-F238E27FC236}">
                    <a16:creationId xmlns:a16="http://schemas.microsoft.com/office/drawing/2014/main" id="{547C1B0C-60E8-574D-87F1-768D4B2EBB06}"/>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26" name="Group 25">
              <a:extLst>
                <a:ext uri="{FF2B5EF4-FFF2-40B4-BE49-F238E27FC236}">
                  <a16:creationId xmlns:a16="http://schemas.microsoft.com/office/drawing/2014/main" id="{CD741759-CC2C-D543-AC12-3F6CB235719A}"/>
                </a:ext>
              </a:extLst>
            </p:cNvPr>
            <p:cNvGrpSpPr/>
            <p:nvPr/>
          </p:nvGrpSpPr>
          <p:grpSpPr>
            <a:xfrm>
              <a:off x="6350952" y="1878317"/>
              <a:ext cx="807286" cy="790370"/>
              <a:chOff x="4679811" y="5283003"/>
              <a:chExt cx="898428" cy="790370"/>
            </a:xfrm>
          </p:grpSpPr>
          <p:cxnSp>
            <p:nvCxnSpPr>
              <p:cNvPr id="108" name="Straight Arrow Connector 107">
                <a:extLst>
                  <a:ext uri="{FF2B5EF4-FFF2-40B4-BE49-F238E27FC236}">
                    <a16:creationId xmlns:a16="http://schemas.microsoft.com/office/drawing/2014/main" id="{5AF94FF1-099C-3E4A-A40C-3269DC71F918}"/>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9" name="Straight Arrow Connector 108">
                <a:extLst>
                  <a:ext uri="{FF2B5EF4-FFF2-40B4-BE49-F238E27FC236}">
                    <a16:creationId xmlns:a16="http://schemas.microsoft.com/office/drawing/2014/main" id="{E30235E6-D574-214B-9119-4549C61782C0}"/>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7" name="Group 26">
              <a:extLst>
                <a:ext uri="{FF2B5EF4-FFF2-40B4-BE49-F238E27FC236}">
                  <a16:creationId xmlns:a16="http://schemas.microsoft.com/office/drawing/2014/main" id="{24FA98F6-50EE-5348-BC74-40CE2F1CF608}"/>
                </a:ext>
              </a:extLst>
            </p:cNvPr>
            <p:cNvGrpSpPr/>
            <p:nvPr/>
          </p:nvGrpSpPr>
          <p:grpSpPr>
            <a:xfrm>
              <a:off x="7195992" y="1904170"/>
              <a:ext cx="807286" cy="790370"/>
              <a:chOff x="4679811" y="5283003"/>
              <a:chExt cx="898428" cy="790370"/>
            </a:xfrm>
          </p:grpSpPr>
          <p:cxnSp>
            <p:nvCxnSpPr>
              <p:cNvPr id="106" name="Straight Arrow Connector 105">
                <a:extLst>
                  <a:ext uri="{FF2B5EF4-FFF2-40B4-BE49-F238E27FC236}">
                    <a16:creationId xmlns:a16="http://schemas.microsoft.com/office/drawing/2014/main" id="{FB625E9C-D28D-704A-B587-3A0F0238AE17}"/>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a:extLst>
                  <a:ext uri="{FF2B5EF4-FFF2-40B4-BE49-F238E27FC236}">
                    <a16:creationId xmlns:a16="http://schemas.microsoft.com/office/drawing/2014/main" id="{1F53FE66-9B94-5241-813E-970C71AC54C2}"/>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8" name="Group 27">
              <a:extLst>
                <a:ext uri="{FF2B5EF4-FFF2-40B4-BE49-F238E27FC236}">
                  <a16:creationId xmlns:a16="http://schemas.microsoft.com/office/drawing/2014/main" id="{770B14D8-71D4-1F48-A851-973FD25E6F82}"/>
                </a:ext>
              </a:extLst>
            </p:cNvPr>
            <p:cNvGrpSpPr/>
            <p:nvPr/>
          </p:nvGrpSpPr>
          <p:grpSpPr>
            <a:xfrm>
              <a:off x="8044221" y="1904170"/>
              <a:ext cx="807286" cy="790370"/>
              <a:chOff x="4679811" y="5283003"/>
              <a:chExt cx="898428" cy="790370"/>
            </a:xfrm>
          </p:grpSpPr>
          <p:cxnSp>
            <p:nvCxnSpPr>
              <p:cNvPr id="104" name="Straight Arrow Connector 103">
                <a:extLst>
                  <a:ext uri="{FF2B5EF4-FFF2-40B4-BE49-F238E27FC236}">
                    <a16:creationId xmlns:a16="http://schemas.microsoft.com/office/drawing/2014/main" id="{097A268C-1ADA-3F4F-BAB7-DBBBE86AF092}"/>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5" name="Straight Arrow Connector 104">
                <a:extLst>
                  <a:ext uri="{FF2B5EF4-FFF2-40B4-BE49-F238E27FC236}">
                    <a16:creationId xmlns:a16="http://schemas.microsoft.com/office/drawing/2014/main" id="{C8D6E1D4-1AAE-AF44-AEBC-ED4853D360B5}"/>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9" name="Group 28">
              <a:extLst>
                <a:ext uri="{FF2B5EF4-FFF2-40B4-BE49-F238E27FC236}">
                  <a16:creationId xmlns:a16="http://schemas.microsoft.com/office/drawing/2014/main" id="{F03E9568-DB72-AA4F-8C51-F88622F3417E}"/>
                </a:ext>
              </a:extLst>
            </p:cNvPr>
            <p:cNvGrpSpPr/>
            <p:nvPr/>
          </p:nvGrpSpPr>
          <p:grpSpPr>
            <a:xfrm>
              <a:off x="8892661" y="1892795"/>
              <a:ext cx="807286" cy="790370"/>
              <a:chOff x="4679811" y="5283003"/>
              <a:chExt cx="898428" cy="790370"/>
            </a:xfrm>
          </p:grpSpPr>
          <p:cxnSp>
            <p:nvCxnSpPr>
              <p:cNvPr id="102" name="Straight Arrow Connector 101">
                <a:extLst>
                  <a:ext uri="{FF2B5EF4-FFF2-40B4-BE49-F238E27FC236}">
                    <a16:creationId xmlns:a16="http://schemas.microsoft.com/office/drawing/2014/main" id="{94E8E64A-2E60-874D-94BE-65606B58EC69}"/>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3" name="Straight Arrow Connector 102">
                <a:extLst>
                  <a:ext uri="{FF2B5EF4-FFF2-40B4-BE49-F238E27FC236}">
                    <a16:creationId xmlns:a16="http://schemas.microsoft.com/office/drawing/2014/main" id="{7A790297-FEA0-4C41-91D9-2B339DC250B2}"/>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5D28C1B3-F3EE-764A-9977-F8F941A51880}"/>
                </a:ext>
              </a:extLst>
            </p:cNvPr>
            <p:cNvGrpSpPr/>
            <p:nvPr/>
          </p:nvGrpSpPr>
          <p:grpSpPr>
            <a:xfrm>
              <a:off x="6453547" y="2238124"/>
              <a:ext cx="120457" cy="218742"/>
              <a:chOff x="4763664" y="6194275"/>
              <a:chExt cx="120457" cy="218742"/>
            </a:xfrm>
          </p:grpSpPr>
          <p:sp>
            <p:nvSpPr>
              <p:cNvPr id="97" name="Oval 96">
                <a:extLst>
                  <a:ext uri="{FF2B5EF4-FFF2-40B4-BE49-F238E27FC236}">
                    <a16:creationId xmlns:a16="http://schemas.microsoft.com/office/drawing/2014/main" id="{91DCEA82-9826-A748-8C92-38E6761D7E70}"/>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8" name="Oval 97">
                <a:extLst>
                  <a:ext uri="{FF2B5EF4-FFF2-40B4-BE49-F238E27FC236}">
                    <a16:creationId xmlns:a16="http://schemas.microsoft.com/office/drawing/2014/main" id="{BF820D4B-FD58-6446-8F2A-BE930224C145}"/>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9" name="Oval 98">
                <a:extLst>
                  <a:ext uri="{FF2B5EF4-FFF2-40B4-BE49-F238E27FC236}">
                    <a16:creationId xmlns:a16="http://schemas.microsoft.com/office/drawing/2014/main" id="{370EC80C-EF0B-3942-996D-8120A8B9D167}"/>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0" name="Oval 99">
                <a:extLst>
                  <a:ext uri="{FF2B5EF4-FFF2-40B4-BE49-F238E27FC236}">
                    <a16:creationId xmlns:a16="http://schemas.microsoft.com/office/drawing/2014/main" id="{FC45063A-1D6D-F84A-9DE0-F54819132E35}"/>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1" name="Oval 100">
                <a:extLst>
                  <a:ext uri="{FF2B5EF4-FFF2-40B4-BE49-F238E27FC236}">
                    <a16:creationId xmlns:a16="http://schemas.microsoft.com/office/drawing/2014/main" id="{AC231027-4C64-A543-A19E-BDC194EB3FC4}"/>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1" name="Group 30">
              <a:extLst>
                <a:ext uri="{FF2B5EF4-FFF2-40B4-BE49-F238E27FC236}">
                  <a16:creationId xmlns:a16="http://schemas.microsoft.com/office/drawing/2014/main" id="{98ECB340-4108-3742-BAB0-29173EC94BBE}"/>
                </a:ext>
              </a:extLst>
            </p:cNvPr>
            <p:cNvGrpSpPr/>
            <p:nvPr/>
          </p:nvGrpSpPr>
          <p:grpSpPr>
            <a:xfrm>
              <a:off x="7274101" y="2086082"/>
              <a:ext cx="120457" cy="218742"/>
              <a:chOff x="4763664" y="6194275"/>
              <a:chExt cx="120457" cy="218742"/>
            </a:xfrm>
          </p:grpSpPr>
          <p:sp>
            <p:nvSpPr>
              <p:cNvPr id="92" name="Oval 91">
                <a:extLst>
                  <a:ext uri="{FF2B5EF4-FFF2-40B4-BE49-F238E27FC236}">
                    <a16:creationId xmlns:a16="http://schemas.microsoft.com/office/drawing/2014/main" id="{A1645A7B-9DE2-0F49-BA36-CAF6E08CB1EB}"/>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3" name="Oval 92">
                <a:extLst>
                  <a:ext uri="{FF2B5EF4-FFF2-40B4-BE49-F238E27FC236}">
                    <a16:creationId xmlns:a16="http://schemas.microsoft.com/office/drawing/2014/main" id="{F89A4853-04A5-864B-9473-034D5CEE1DB4}"/>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4" name="Oval 93">
                <a:extLst>
                  <a:ext uri="{FF2B5EF4-FFF2-40B4-BE49-F238E27FC236}">
                    <a16:creationId xmlns:a16="http://schemas.microsoft.com/office/drawing/2014/main" id="{16AC5F9B-5348-3042-8FB9-B408E6B26A3C}"/>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5" name="Oval 94">
                <a:extLst>
                  <a:ext uri="{FF2B5EF4-FFF2-40B4-BE49-F238E27FC236}">
                    <a16:creationId xmlns:a16="http://schemas.microsoft.com/office/drawing/2014/main" id="{859CFA7E-64E5-564E-A5EE-A53FFE063145}"/>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6" name="Oval 95">
                <a:extLst>
                  <a:ext uri="{FF2B5EF4-FFF2-40B4-BE49-F238E27FC236}">
                    <a16:creationId xmlns:a16="http://schemas.microsoft.com/office/drawing/2014/main" id="{68FA4A5C-876E-634B-A833-5DEEEF4ACC1B}"/>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2" name="Group 31">
              <a:extLst>
                <a:ext uri="{FF2B5EF4-FFF2-40B4-BE49-F238E27FC236}">
                  <a16:creationId xmlns:a16="http://schemas.microsoft.com/office/drawing/2014/main" id="{CE707AE3-C3A5-C149-849E-ECCB8EB8D7F8}"/>
                </a:ext>
              </a:extLst>
            </p:cNvPr>
            <p:cNvGrpSpPr/>
            <p:nvPr/>
          </p:nvGrpSpPr>
          <p:grpSpPr>
            <a:xfrm>
              <a:off x="8148117" y="2279552"/>
              <a:ext cx="120457" cy="218742"/>
              <a:chOff x="4763664" y="6194275"/>
              <a:chExt cx="120457" cy="218742"/>
            </a:xfrm>
          </p:grpSpPr>
          <p:sp>
            <p:nvSpPr>
              <p:cNvPr id="87" name="Oval 86">
                <a:extLst>
                  <a:ext uri="{FF2B5EF4-FFF2-40B4-BE49-F238E27FC236}">
                    <a16:creationId xmlns:a16="http://schemas.microsoft.com/office/drawing/2014/main" id="{C0E010CB-D9EA-4A4F-B223-F8441F6A0085}"/>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8" name="Oval 87">
                <a:extLst>
                  <a:ext uri="{FF2B5EF4-FFF2-40B4-BE49-F238E27FC236}">
                    <a16:creationId xmlns:a16="http://schemas.microsoft.com/office/drawing/2014/main" id="{E13DBD52-4170-EB47-817A-0DBE376E83D0}"/>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9" name="Oval 88">
                <a:extLst>
                  <a:ext uri="{FF2B5EF4-FFF2-40B4-BE49-F238E27FC236}">
                    <a16:creationId xmlns:a16="http://schemas.microsoft.com/office/drawing/2014/main" id="{AFEAC40B-644E-6341-AD1D-2F97EF504794}"/>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0" name="Oval 89">
                <a:extLst>
                  <a:ext uri="{FF2B5EF4-FFF2-40B4-BE49-F238E27FC236}">
                    <a16:creationId xmlns:a16="http://schemas.microsoft.com/office/drawing/2014/main" id="{EE94BDED-EA88-5644-9396-268269BA0325}"/>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1" name="Oval 90">
                <a:extLst>
                  <a:ext uri="{FF2B5EF4-FFF2-40B4-BE49-F238E27FC236}">
                    <a16:creationId xmlns:a16="http://schemas.microsoft.com/office/drawing/2014/main" id="{8E3EF20A-1193-CF46-8F63-46C25B338712}"/>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3" name="Group 32">
              <a:extLst>
                <a:ext uri="{FF2B5EF4-FFF2-40B4-BE49-F238E27FC236}">
                  <a16:creationId xmlns:a16="http://schemas.microsoft.com/office/drawing/2014/main" id="{BE8C9CB4-51CD-9D49-86BE-96A7D89F7AAF}"/>
                </a:ext>
              </a:extLst>
            </p:cNvPr>
            <p:cNvGrpSpPr/>
            <p:nvPr/>
          </p:nvGrpSpPr>
          <p:grpSpPr>
            <a:xfrm>
              <a:off x="8996208" y="2144001"/>
              <a:ext cx="120457" cy="218742"/>
              <a:chOff x="4763664" y="6194275"/>
              <a:chExt cx="120457" cy="218742"/>
            </a:xfrm>
          </p:grpSpPr>
          <p:sp>
            <p:nvSpPr>
              <p:cNvPr id="82" name="Oval 81">
                <a:extLst>
                  <a:ext uri="{FF2B5EF4-FFF2-40B4-BE49-F238E27FC236}">
                    <a16:creationId xmlns:a16="http://schemas.microsoft.com/office/drawing/2014/main" id="{6C1CE1FA-6778-FB47-ADD5-10A8BAB9D5E9}"/>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3" name="Oval 82">
                <a:extLst>
                  <a:ext uri="{FF2B5EF4-FFF2-40B4-BE49-F238E27FC236}">
                    <a16:creationId xmlns:a16="http://schemas.microsoft.com/office/drawing/2014/main" id="{CD32A10C-FC91-FD48-B68F-99942886053E}"/>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4" name="Oval 83">
                <a:extLst>
                  <a:ext uri="{FF2B5EF4-FFF2-40B4-BE49-F238E27FC236}">
                    <a16:creationId xmlns:a16="http://schemas.microsoft.com/office/drawing/2014/main" id="{87E93B54-A6E7-9C4A-95BB-70FDEF4F5C4B}"/>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5" name="Oval 84">
                <a:extLst>
                  <a:ext uri="{FF2B5EF4-FFF2-40B4-BE49-F238E27FC236}">
                    <a16:creationId xmlns:a16="http://schemas.microsoft.com/office/drawing/2014/main" id="{4B02D0D0-EC16-084B-ADA3-7336DAB5B4E1}"/>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6" name="Oval 85">
                <a:extLst>
                  <a:ext uri="{FF2B5EF4-FFF2-40B4-BE49-F238E27FC236}">
                    <a16:creationId xmlns:a16="http://schemas.microsoft.com/office/drawing/2014/main" id="{911754CC-65D8-AE4E-884F-D4E9A4EBE48F}"/>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4" name="Group 33">
              <a:extLst>
                <a:ext uri="{FF2B5EF4-FFF2-40B4-BE49-F238E27FC236}">
                  <a16:creationId xmlns:a16="http://schemas.microsoft.com/office/drawing/2014/main" id="{5881DE8B-BDB6-9F4E-800F-373CD9280265}"/>
                </a:ext>
              </a:extLst>
            </p:cNvPr>
            <p:cNvGrpSpPr/>
            <p:nvPr/>
          </p:nvGrpSpPr>
          <p:grpSpPr>
            <a:xfrm>
              <a:off x="6674190" y="2301069"/>
              <a:ext cx="120457" cy="218742"/>
              <a:chOff x="4982699" y="6013860"/>
              <a:chExt cx="120457" cy="218742"/>
            </a:xfrm>
          </p:grpSpPr>
          <p:sp>
            <p:nvSpPr>
              <p:cNvPr id="77" name="Oval 76">
                <a:extLst>
                  <a:ext uri="{FF2B5EF4-FFF2-40B4-BE49-F238E27FC236}">
                    <a16:creationId xmlns:a16="http://schemas.microsoft.com/office/drawing/2014/main" id="{1AE070DC-31F2-7743-B876-B4C0B6BFA276}"/>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8" name="Oval 77">
                <a:extLst>
                  <a:ext uri="{FF2B5EF4-FFF2-40B4-BE49-F238E27FC236}">
                    <a16:creationId xmlns:a16="http://schemas.microsoft.com/office/drawing/2014/main" id="{CDD5BDB0-FA4D-1041-8B09-802572F6E77D}"/>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9" name="Oval 78">
                <a:extLst>
                  <a:ext uri="{FF2B5EF4-FFF2-40B4-BE49-F238E27FC236}">
                    <a16:creationId xmlns:a16="http://schemas.microsoft.com/office/drawing/2014/main" id="{33D475CB-FE07-EC4D-8BEA-4C69BDF8B901}"/>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0" name="Oval 79">
                <a:extLst>
                  <a:ext uri="{FF2B5EF4-FFF2-40B4-BE49-F238E27FC236}">
                    <a16:creationId xmlns:a16="http://schemas.microsoft.com/office/drawing/2014/main" id="{CB3BA0F8-FAA6-154B-AFDA-345EC1ECDFDC}"/>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1" name="Oval 80">
                <a:extLst>
                  <a:ext uri="{FF2B5EF4-FFF2-40B4-BE49-F238E27FC236}">
                    <a16:creationId xmlns:a16="http://schemas.microsoft.com/office/drawing/2014/main" id="{1AF591A5-B47A-FE45-8E34-E7B90390D78A}"/>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5" name="Group 34">
              <a:extLst>
                <a:ext uri="{FF2B5EF4-FFF2-40B4-BE49-F238E27FC236}">
                  <a16:creationId xmlns:a16="http://schemas.microsoft.com/office/drawing/2014/main" id="{D609F967-6202-A34D-8F25-6C08B758F717}"/>
                </a:ext>
              </a:extLst>
            </p:cNvPr>
            <p:cNvGrpSpPr/>
            <p:nvPr/>
          </p:nvGrpSpPr>
          <p:grpSpPr>
            <a:xfrm>
              <a:off x="7496248" y="2287254"/>
              <a:ext cx="120457" cy="218742"/>
              <a:chOff x="4982699" y="6013860"/>
              <a:chExt cx="120457" cy="218742"/>
            </a:xfrm>
          </p:grpSpPr>
          <p:sp>
            <p:nvSpPr>
              <p:cNvPr id="72" name="Oval 71">
                <a:extLst>
                  <a:ext uri="{FF2B5EF4-FFF2-40B4-BE49-F238E27FC236}">
                    <a16:creationId xmlns:a16="http://schemas.microsoft.com/office/drawing/2014/main" id="{1307C88B-57AB-2A40-95D3-6EFCD85F8003}"/>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3" name="Oval 72">
                <a:extLst>
                  <a:ext uri="{FF2B5EF4-FFF2-40B4-BE49-F238E27FC236}">
                    <a16:creationId xmlns:a16="http://schemas.microsoft.com/office/drawing/2014/main" id="{6ED9FAF9-1541-F94C-A483-4B1461C19B18}"/>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4" name="Oval 73">
                <a:extLst>
                  <a:ext uri="{FF2B5EF4-FFF2-40B4-BE49-F238E27FC236}">
                    <a16:creationId xmlns:a16="http://schemas.microsoft.com/office/drawing/2014/main" id="{265AB697-56B8-3C45-BE2A-83DABABEA497}"/>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5" name="Oval 74">
                <a:extLst>
                  <a:ext uri="{FF2B5EF4-FFF2-40B4-BE49-F238E27FC236}">
                    <a16:creationId xmlns:a16="http://schemas.microsoft.com/office/drawing/2014/main" id="{F9AB9CA9-15FE-464B-89B9-E359D742C5F9}"/>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6" name="Oval 75">
                <a:extLst>
                  <a:ext uri="{FF2B5EF4-FFF2-40B4-BE49-F238E27FC236}">
                    <a16:creationId xmlns:a16="http://schemas.microsoft.com/office/drawing/2014/main" id="{1C87559D-C5B5-134E-A4B4-B5360D31BA8A}"/>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6" name="Group 35">
              <a:extLst>
                <a:ext uri="{FF2B5EF4-FFF2-40B4-BE49-F238E27FC236}">
                  <a16:creationId xmlns:a16="http://schemas.microsoft.com/office/drawing/2014/main" id="{45BF42CC-7E46-5442-9E7D-4033B19314E9}"/>
                </a:ext>
              </a:extLst>
            </p:cNvPr>
            <p:cNvGrpSpPr/>
            <p:nvPr/>
          </p:nvGrpSpPr>
          <p:grpSpPr>
            <a:xfrm>
              <a:off x="8317822" y="2193476"/>
              <a:ext cx="120457" cy="218742"/>
              <a:chOff x="4982699" y="6013860"/>
              <a:chExt cx="120457" cy="218742"/>
            </a:xfrm>
          </p:grpSpPr>
          <p:sp>
            <p:nvSpPr>
              <p:cNvPr id="67" name="Oval 66">
                <a:extLst>
                  <a:ext uri="{FF2B5EF4-FFF2-40B4-BE49-F238E27FC236}">
                    <a16:creationId xmlns:a16="http://schemas.microsoft.com/office/drawing/2014/main" id="{9A13A621-C489-8041-B944-375096891994}"/>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8" name="Oval 67">
                <a:extLst>
                  <a:ext uri="{FF2B5EF4-FFF2-40B4-BE49-F238E27FC236}">
                    <a16:creationId xmlns:a16="http://schemas.microsoft.com/office/drawing/2014/main" id="{0441438A-7A67-9145-B0BC-D7699EB3D73C}"/>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9" name="Oval 68">
                <a:extLst>
                  <a:ext uri="{FF2B5EF4-FFF2-40B4-BE49-F238E27FC236}">
                    <a16:creationId xmlns:a16="http://schemas.microsoft.com/office/drawing/2014/main" id="{A633EA11-F003-A84C-A028-0F9BF19CD726}"/>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0" name="Oval 69">
                <a:extLst>
                  <a:ext uri="{FF2B5EF4-FFF2-40B4-BE49-F238E27FC236}">
                    <a16:creationId xmlns:a16="http://schemas.microsoft.com/office/drawing/2014/main" id="{CF0605FA-5EDC-FF4D-85FF-14212B96769D}"/>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1" name="Oval 70">
                <a:extLst>
                  <a:ext uri="{FF2B5EF4-FFF2-40B4-BE49-F238E27FC236}">
                    <a16:creationId xmlns:a16="http://schemas.microsoft.com/office/drawing/2014/main" id="{6749A858-048B-C74D-B4BC-B3F8EFE20A92}"/>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7" name="Group 36">
              <a:extLst>
                <a:ext uri="{FF2B5EF4-FFF2-40B4-BE49-F238E27FC236}">
                  <a16:creationId xmlns:a16="http://schemas.microsoft.com/office/drawing/2014/main" id="{0961D4B1-A23C-2C44-860B-BFAD371C7F00}"/>
                </a:ext>
              </a:extLst>
            </p:cNvPr>
            <p:cNvGrpSpPr/>
            <p:nvPr/>
          </p:nvGrpSpPr>
          <p:grpSpPr>
            <a:xfrm>
              <a:off x="9178783" y="2113721"/>
              <a:ext cx="120457" cy="218742"/>
              <a:chOff x="4982699" y="6013860"/>
              <a:chExt cx="120457" cy="218742"/>
            </a:xfrm>
          </p:grpSpPr>
          <p:sp>
            <p:nvSpPr>
              <p:cNvPr id="62" name="Oval 61">
                <a:extLst>
                  <a:ext uri="{FF2B5EF4-FFF2-40B4-BE49-F238E27FC236}">
                    <a16:creationId xmlns:a16="http://schemas.microsoft.com/office/drawing/2014/main" id="{FB72CB9C-6FB7-0E49-B25C-50E47FFEB6CD}"/>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3" name="Oval 62">
                <a:extLst>
                  <a:ext uri="{FF2B5EF4-FFF2-40B4-BE49-F238E27FC236}">
                    <a16:creationId xmlns:a16="http://schemas.microsoft.com/office/drawing/2014/main" id="{83DDEE16-E46A-964F-B946-38B87D15CC23}"/>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4" name="Oval 63">
                <a:extLst>
                  <a:ext uri="{FF2B5EF4-FFF2-40B4-BE49-F238E27FC236}">
                    <a16:creationId xmlns:a16="http://schemas.microsoft.com/office/drawing/2014/main" id="{4794002E-A532-6D4F-90E9-FE5379AA4E98}"/>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5" name="Oval 64">
                <a:extLst>
                  <a:ext uri="{FF2B5EF4-FFF2-40B4-BE49-F238E27FC236}">
                    <a16:creationId xmlns:a16="http://schemas.microsoft.com/office/drawing/2014/main" id="{891C0C32-770B-7047-8763-12AE7F8F2A15}"/>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6" name="Oval 65">
                <a:extLst>
                  <a:ext uri="{FF2B5EF4-FFF2-40B4-BE49-F238E27FC236}">
                    <a16:creationId xmlns:a16="http://schemas.microsoft.com/office/drawing/2014/main" id="{7EBED78B-F55E-D845-90E7-5E34D00EED90}"/>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8" name="Group 37">
              <a:extLst>
                <a:ext uri="{FF2B5EF4-FFF2-40B4-BE49-F238E27FC236}">
                  <a16:creationId xmlns:a16="http://schemas.microsoft.com/office/drawing/2014/main" id="{6AA9826F-F62B-3B43-883C-D0151B9E2A6A}"/>
                </a:ext>
              </a:extLst>
            </p:cNvPr>
            <p:cNvGrpSpPr/>
            <p:nvPr/>
          </p:nvGrpSpPr>
          <p:grpSpPr>
            <a:xfrm>
              <a:off x="6905813" y="2365231"/>
              <a:ext cx="120457" cy="218742"/>
              <a:chOff x="5201734" y="5834776"/>
              <a:chExt cx="120457" cy="218742"/>
            </a:xfrm>
          </p:grpSpPr>
          <p:sp>
            <p:nvSpPr>
              <p:cNvPr id="57" name="Oval 56">
                <a:extLst>
                  <a:ext uri="{FF2B5EF4-FFF2-40B4-BE49-F238E27FC236}">
                    <a16:creationId xmlns:a16="http://schemas.microsoft.com/office/drawing/2014/main" id="{B614A1C3-6093-8240-825A-10D48994CE07}"/>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8" name="Oval 57">
                <a:extLst>
                  <a:ext uri="{FF2B5EF4-FFF2-40B4-BE49-F238E27FC236}">
                    <a16:creationId xmlns:a16="http://schemas.microsoft.com/office/drawing/2014/main" id="{7D8D4BC5-1CF9-FD49-95E8-CC7EA4E06119}"/>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9" name="Oval 58">
                <a:extLst>
                  <a:ext uri="{FF2B5EF4-FFF2-40B4-BE49-F238E27FC236}">
                    <a16:creationId xmlns:a16="http://schemas.microsoft.com/office/drawing/2014/main" id="{B6EF7CD0-426A-1B4D-AF8F-58A7751D3D2E}"/>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0" name="Oval 59">
                <a:extLst>
                  <a:ext uri="{FF2B5EF4-FFF2-40B4-BE49-F238E27FC236}">
                    <a16:creationId xmlns:a16="http://schemas.microsoft.com/office/drawing/2014/main" id="{0122211B-AA0E-2743-BFED-B5DBCEA70C73}"/>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61" name="Oval 60">
                <a:extLst>
                  <a:ext uri="{FF2B5EF4-FFF2-40B4-BE49-F238E27FC236}">
                    <a16:creationId xmlns:a16="http://schemas.microsoft.com/office/drawing/2014/main" id="{E721B22A-172E-A642-8321-2DF419422E04}"/>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39" name="Group 38">
              <a:extLst>
                <a:ext uri="{FF2B5EF4-FFF2-40B4-BE49-F238E27FC236}">
                  <a16:creationId xmlns:a16="http://schemas.microsoft.com/office/drawing/2014/main" id="{5CF915D9-7EAE-6D4C-A4B1-4FB1DB0CA63B}"/>
                </a:ext>
              </a:extLst>
            </p:cNvPr>
            <p:cNvGrpSpPr/>
            <p:nvPr/>
          </p:nvGrpSpPr>
          <p:grpSpPr>
            <a:xfrm>
              <a:off x="7685702" y="2355751"/>
              <a:ext cx="120457" cy="218742"/>
              <a:chOff x="5201734" y="5834776"/>
              <a:chExt cx="120457" cy="218742"/>
            </a:xfrm>
          </p:grpSpPr>
          <p:sp>
            <p:nvSpPr>
              <p:cNvPr id="52" name="Oval 51">
                <a:extLst>
                  <a:ext uri="{FF2B5EF4-FFF2-40B4-BE49-F238E27FC236}">
                    <a16:creationId xmlns:a16="http://schemas.microsoft.com/office/drawing/2014/main" id="{E37BE4F6-0740-A446-8BAC-5795F9A7A1D2}"/>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3" name="Oval 52">
                <a:extLst>
                  <a:ext uri="{FF2B5EF4-FFF2-40B4-BE49-F238E27FC236}">
                    <a16:creationId xmlns:a16="http://schemas.microsoft.com/office/drawing/2014/main" id="{71AF40E1-5562-CE46-8A30-2E4502CD96B5}"/>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4" name="Oval 53">
                <a:extLst>
                  <a:ext uri="{FF2B5EF4-FFF2-40B4-BE49-F238E27FC236}">
                    <a16:creationId xmlns:a16="http://schemas.microsoft.com/office/drawing/2014/main" id="{94BE3DBB-CEC4-8749-8D83-0CF3949CD7D7}"/>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5" name="Oval 54">
                <a:extLst>
                  <a:ext uri="{FF2B5EF4-FFF2-40B4-BE49-F238E27FC236}">
                    <a16:creationId xmlns:a16="http://schemas.microsoft.com/office/drawing/2014/main" id="{C371D6F4-EE60-174C-8811-715497890A2F}"/>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6" name="Oval 55">
                <a:extLst>
                  <a:ext uri="{FF2B5EF4-FFF2-40B4-BE49-F238E27FC236}">
                    <a16:creationId xmlns:a16="http://schemas.microsoft.com/office/drawing/2014/main" id="{8AACDDAA-C7CF-9649-88B2-A14613DE2ACD}"/>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40" name="Group 39">
              <a:extLst>
                <a:ext uri="{FF2B5EF4-FFF2-40B4-BE49-F238E27FC236}">
                  <a16:creationId xmlns:a16="http://schemas.microsoft.com/office/drawing/2014/main" id="{2950DF11-C2DC-1E4D-8FCF-E6845124861E}"/>
                </a:ext>
              </a:extLst>
            </p:cNvPr>
            <p:cNvGrpSpPr/>
            <p:nvPr/>
          </p:nvGrpSpPr>
          <p:grpSpPr>
            <a:xfrm>
              <a:off x="8545152" y="2057709"/>
              <a:ext cx="120457" cy="218742"/>
              <a:chOff x="5201734" y="5834776"/>
              <a:chExt cx="120457" cy="218742"/>
            </a:xfrm>
          </p:grpSpPr>
          <p:sp>
            <p:nvSpPr>
              <p:cNvPr id="47" name="Oval 46">
                <a:extLst>
                  <a:ext uri="{FF2B5EF4-FFF2-40B4-BE49-F238E27FC236}">
                    <a16:creationId xmlns:a16="http://schemas.microsoft.com/office/drawing/2014/main" id="{EF3FBDF2-0A1C-1C47-907F-7ACF5574DC6E}"/>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8" name="Oval 47">
                <a:extLst>
                  <a:ext uri="{FF2B5EF4-FFF2-40B4-BE49-F238E27FC236}">
                    <a16:creationId xmlns:a16="http://schemas.microsoft.com/office/drawing/2014/main" id="{747A1676-5520-EE40-A403-7EDBAA7B0620}"/>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9" name="Oval 48">
                <a:extLst>
                  <a:ext uri="{FF2B5EF4-FFF2-40B4-BE49-F238E27FC236}">
                    <a16:creationId xmlns:a16="http://schemas.microsoft.com/office/drawing/2014/main" id="{0AB7D678-F585-4147-A8A5-5C3DC01F6A28}"/>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0" name="Oval 49">
                <a:extLst>
                  <a:ext uri="{FF2B5EF4-FFF2-40B4-BE49-F238E27FC236}">
                    <a16:creationId xmlns:a16="http://schemas.microsoft.com/office/drawing/2014/main" id="{7AE2DF5B-5275-854A-83C6-9D87507E18A4}"/>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1" name="Oval 50">
                <a:extLst>
                  <a:ext uri="{FF2B5EF4-FFF2-40B4-BE49-F238E27FC236}">
                    <a16:creationId xmlns:a16="http://schemas.microsoft.com/office/drawing/2014/main" id="{4F993F1D-2204-324E-A079-B083F8980C11}"/>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41" name="Group 40">
              <a:extLst>
                <a:ext uri="{FF2B5EF4-FFF2-40B4-BE49-F238E27FC236}">
                  <a16:creationId xmlns:a16="http://schemas.microsoft.com/office/drawing/2014/main" id="{07D2C1F9-3639-5D42-BDFB-FB633720E2FC}"/>
                </a:ext>
              </a:extLst>
            </p:cNvPr>
            <p:cNvGrpSpPr/>
            <p:nvPr/>
          </p:nvGrpSpPr>
          <p:grpSpPr>
            <a:xfrm>
              <a:off x="9395132" y="2113721"/>
              <a:ext cx="120457" cy="218742"/>
              <a:chOff x="5201734" y="5834776"/>
              <a:chExt cx="120457" cy="218742"/>
            </a:xfrm>
          </p:grpSpPr>
          <p:sp>
            <p:nvSpPr>
              <p:cNvPr id="42" name="Oval 41">
                <a:extLst>
                  <a:ext uri="{FF2B5EF4-FFF2-40B4-BE49-F238E27FC236}">
                    <a16:creationId xmlns:a16="http://schemas.microsoft.com/office/drawing/2014/main" id="{603B741F-E7F4-284B-8755-26D49D7EE477}"/>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3" name="Oval 42">
                <a:extLst>
                  <a:ext uri="{FF2B5EF4-FFF2-40B4-BE49-F238E27FC236}">
                    <a16:creationId xmlns:a16="http://schemas.microsoft.com/office/drawing/2014/main" id="{65795E4E-A2A0-BD49-8C08-3E473E9E2BFC}"/>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4" name="Oval 43">
                <a:extLst>
                  <a:ext uri="{FF2B5EF4-FFF2-40B4-BE49-F238E27FC236}">
                    <a16:creationId xmlns:a16="http://schemas.microsoft.com/office/drawing/2014/main" id="{BB4DF185-10DC-D54E-B8E9-B8F1569AB2FB}"/>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5" name="Oval 44">
                <a:extLst>
                  <a:ext uri="{FF2B5EF4-FFF2-40B4-BE49-F238E27FC236}">
                    <a16:creationId xmlns:a16="http://schemas.microsoft.com/office/drawing/2014/main" id="{56EB71FB-6DD2-8043-8F2D-24C66A89AB8E}"/>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6" name="Oval 45">
                <a:extLst>
                  <a:ext uri="{FF2B5EF4-FFF2-40B4-BE49-F238E27FC236}">
                    <a16:creationId xmlns:a16="http://schemas.microsoft.com/office/drawing/2014/main" id="{5DBD125E-370D-5C4B-AA73-9B9DD9F9B275}"/>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sp>
        <p:nvSpPr>
          <p:cNvPr id="128" name="Right Arrow 127">
            <a:extLst>
              <a:ext uri="{FF2B5EF4-FFF2-40B4-BE49-F238E27FC236}">
                <a16:creationId xmlns:a16="http://schemas.microsoft.com/office/drawing/2014/main" id="{A2328C6B-FA23-BB44-8489-58485DF7C249}"/>
              </a:ext>
            </a:extLst>
          </p:cNvPr>
          <p:cNvSpPr/>
          <p:nvPr/>
        </p:nvSpPr>
        <p:spPr>
          <a:xfrm rot="18674159">
            <a:off x="7543737" y="3274976"/>
            <a:ext cx="1364145" cy="806690"/>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pic>
        <p:nvPicPr>
          <p:cNvPr id="134" name="Picture 133">
            <a:extLst>
              <a:ext uri="{FF2B5EF4-FFF2-40B4-BE49-F238E27FC236}">
                <a16:creationId xmlns:a16="http://schemas.microsoft.com/office/drawing/2014/main" id="{74A2EFEA-6E4E-4541-B583-0364ED8994A1}"/>
              </a:ext>
            </a:extLst>
          </p:cNvPr>
          <p:cNvPicPr>
            <a:picLocks noChangeAspect="1"/>
          </p:cNvPicPr>
          <p:nvPr/>
        </p:nvPicPr>
        <p:blipFill>
          <a:blip r:embed="rId4"/>
          <a:stretch>
            <a:fillRect/>
          </a:stretch>
        </p:blipFill>
        <p:spPr>
          <a:xfrm>
            <a:off x="8092356" y="4354153"/>
            <a:ext cx="3655066" cy="1829922"/>
          </a:xfrm>
          <a:prstGeom prst="rect">
            <a:avLst/>
          </a:prstGeom>
        </p:spPr>
      </p:pic>
      <p:sp>
        <p:nvSpPr>
          <p:cNvPr id="135" name="TextBox 134">
            <a:extLst>
              <a:ext uri="{FF2B5EF4-FFF2-40B4-BE49-F238E27FC236}">
                <a16:creationId xmlns:a16="http://schemas.microsoft.com/office/drawing/2014/main" id="{65347A93-3497-0C4A-AF4F-DB14BAC3BDB0}"/>
              </a:ext>
            </a:extLst>
          </p:cNvPr>
          <p:cNvSpPr txBox="1"/>
          <p:nvPr/>
        </p:nvSpPr>
        <p:spPr>
          <a:xfrm>
            <a:off x="8816671" y="3103902"/>
            <a:ext cx="2439579" cy="338554"/>
          </a:xfrm>
          <a:prstGeom prst="rect">
            <a:avLst/>
          </a:prstGeom>
          <a:noFill/>
        </p:spPr>
        <p:txBody>
          <a:bodyPr wrap="none" rtlCol="0">
            <a:spAutoFit/>
          </a:bodyPr>
          <a:lstStyle/>
          <a:p>
            <a:r>
              <a:rPr lang="en-US" dirty="0"/>
              <a:t>Average across by Gene</a:t>
            </a:r>
          </a:p>
        </p:txBody>
      </p:sp>
      <p:sp>
        <p:nvSpPr>
          <p:cNvPr id="136" name="TextBox 135">
            <a:extLst>
              <a:ext uri="{FF2B5EF4-FFF2-40B4-BE49-F238E27FC236}">
                <a16:creationId xmlns:a16="http://schemas.microsoft.com/office/drawing/2014/main" id="{D177C3D8-DD6B-8849-B645-E6E192553646}"/>
              </a:ext>
            </a:extLst>
          </p:cNvPr>
          <p:cNvSpPr txBox="1"/>
          <p:nvPr/>
        </p:nvSpPr>
        <p:spPr>
          <a:xfrm>
            <a:off x="8999936" y="3850619"/>
            <a:ext cx="1921680" cy="338554"/>
          </a:xfrm>
          <a:prstGeom prst="rect">
            <a:avLst/>
          </a:prstGeom>
          <a:noFill/>
        </p:spPr>
        <p:txBody>
          <a:bodyPr wrap="none" rtlCol="0">
            <a:spAutoFit/>
          </a:bodyPr>
          <a:lstStyle/>
          <a:p>
            <a:r>
              <a:rPr lang="en-US" dirty="0"/>
              <a:t>Visualize by Tissue</a:t>
            </a:r>
          </a:p>
        </p:txBody>
      </p:sp>
      <p:cxnSp>
        <p:nvCxnSpPr>
          <p:cNvPr id="137" name="Straight Arrow Connector 136">
            <a:extLst>
              <a:ext uri="{FF2B5EF4-FFF2-40B4-BE49-F238E27FC236}">
                <a16:creationId xmlns:a16="http://schemas.microsoft.com/office/drawing/2014/main" id="{46DF2A8E-8D33-EE40-9ED4-7EEE8C25290D}"/>
              </a:ext>
            </a:extLst>
          </p:cNvPr>
          <p:cNvCxnSpPr>
            <a:cxnSpLocks/>
          </p:cNvCxnSpPr>
          <p:nvPr/>
        </p:nvCxnSpPr>
        <p:spPr>
          <a:xfrm>
            <a:off x="9806582" y="2914624"/>
            <a:ext cx="0" cy="301555"/>
          </a:xfrm>
          <a:prstGeom prst="straightConnector1">
            <a:avLst/>
          </a:prstGeom>
          <a:ln w="5080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39" name="Straight Arrow Connector 138">
            <a:extLst>
              <a:ext uri="{FF2B5EF4-FFF2-40B4-BE49-F238E27FC236}">
                <a16:creationId xmlns:a16="http://schemas.microsoft.com/office/drawing/2014/main" id="{090702A1-4F3D-0B47-A8CB-FD666FA49DEB}"/>
              </a:ext>
            </a:extLst>
          </p:cNvPr>
          <p:cNvCxnSpPr>
            <a:cxnSpLocks/>
          </p:cNvCxnSpPr>
          <p:nvPr/>
        </p:nvCxnSpPr>
        <p:spPr>
          <a:xfrm>
            <a:off x="9840319" y="3442456"/>
            <a:ext cx="0" cy="408163"/>
          </a:xfrm>
          <a:prstGeom prst="straightConnector1">
            <a:avLst/>
          </a:prstGeom>
          <a:ln w="50800">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80828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4052C-4CE3-BD41-94BC-A9FBFC502FFD}"/>
              </a:ext>
            </a:extLst>
          </p:cNvPr>
          <p:cNvSpPr>
            <a:spLocks noGrp="1"/>
          </p:cNvSpPr>
          <p:nvPr>
            <p:ph type="title"/>
          </p:nvPr>
        </p:nvSpPr>
        <p:spPr>
          <a:xfrm>
            <a:off x="675028" y="630140"/>
            <a:ext cx="10988988" cy="858697"/>
          </a:xfrm>
        </p:spPr>
        <p:txBody>
          <a:bodyPr/>
          <a:lstStyle/>
          <a:p>
            <a:r>
              <a:rPr lang="en-US" dirty="0" err="1"/>
              <a:t>PsychENCODE</a:t>
            </a:r>
            <a:r>
              <a:rPr lang="en-US" dirty="0"/>
              <a:t>: Better resource for brain related disorders</a:t>
            </a:r>
          </a:p>
        </p:txBody>
      </p:sp>
      <p:sp>
        <p:nvSpPr>
          <p:cNvPr id="3" name="Rectangle 2">
            <a:extLst>
              <a:ext uri="{FF2B5EF4-FFF2-40B4-BE49-F238E27FC236}">
                <a16:creationId xmlns:a16="http://schemas.microsoft.com/office/drawing/2014/main" id="{13AB1F4E-AFF9-EB4A-A6CC-B14B640324BF}"/>
              </a:ext>
            </a:extLst>
          </p:cNvPr>
          <p:cNvSpPr/>
          <p:nvPr/>
        </p:nvSpPr>
        <p:spPr>
          <a:xfrm>
            <a:off x="1447944" y="1697951"/>
            <a:ext cx="9292937" cy="1815882"/>
          </a:xfrm>
          <a:prstGeom prst="rect">
            <a:avLst/>
          </a:prstGeom>
        </p:spPr>
        <p:txBody>
          <a:bodyPr wrap="square">
            <a:spAutoFit/>
          </a:bodyPr>
          <a:lstStyle/>
          <a:p>
            <a:r>
              <a:rPr lang="en-US" dirty="0">
                <a:solidFill>
                  <a:srgbClr val="515359"/>
                </a:solidFill>
                <a:latin typeface="Lato"/>
              </a:rPr>
              <a:t>Established in 2015 by the National Institute of Mental Health (NIMH), the </a:t>
            </a:r>
            <a:r>
              <a:rPr lang="en-US" dirty="0" err="1">
                <a:solidFill>
                  <a:srgbClr val="515359"/>
                </a:solidFill>
                <a:latin typeface="Lato"/>
              </a:rPr>
              <a:t>PsychENCODE</a:t>
            </a:r>
            <a:r>
              <a:rPr lang="en-US" dirty="0">
                <a:solidFill>
                  <a:srgbClr val="515359"/>
                </a:solidFill>
                <a:latin typeface="Lato"/>
              </a:rPr>
              <a:t> Consortium (PEC) is a multi-site investigation of the genomic basis of neuropsychiatric diseases. The aim is to create a resource of mechanistic insights to </a:t>
            </a:r>
            <a:r>
              <a:rPr lang="en-US" b="1" dirty="0">
                <a:solidFill>
                  <a:srgbClr val="FF0000"/>
                </a:solidFill>
                <a:latin typeface="Lato"/>
              </a:rPr>
              <a:t>guide future therapeutic development</a:t>
            </a:r>
            <a:r>
              <a:rPr lang="en-US" dirty="0">
                <a:solidFill>
                  <a:srgbClr val="515359"/>
                </a:solidFill>
                <a:latin typeface="Lato"/>
              </a:rPr>
              <a:t>.</a:t>
            </a:r>
          </a:p>
          <a:p>
            <a:endParaRPr lang="en-US" dirty="0">
              <a:solidFill>
                <a:srgbClr val="515359"/>
              </a:solidFill>
              <a:latin typeface="Lato"/>
            </a:endParaRPr>
          </a:p>
          <a:p>
            <a:r>
              <a:rPr lang="en-US" dirty="0">
                <a:solidFill>
                  <a:srgbClr val="515359"/>
                </a:solidFill>
                <a:latin typeface="Lato"/>
              </a:rPr>
              <a:t>Genomic influences on neural function are remarkably complex, characterized by a highly polygenic risk architecture and often located in the non-coding parts of the genome. </a:t>
            </a:r>
            <a:r>
              <a:rPr lang="en-US" b="1" dirty="0">
                <a:solidFill>
                  <a:srgbClr val="FF0000"/>
                </a:solidFill>
                <a:latin typeface="Lato"/>
              </a:rPr>
              <a:t>A key objective of PEC is to delineate an enhanced framework of regulatory genomic elements associated with neuropsychiatric disorders</a:t>
            </a:r>
            <a:r>
              <a:rPr lang="en-US" dirty="0">
                <a:solidFill>
                  <a:srgbClr val="515359"/>
                </a:solidFill>
                <a:latin typeface="Lato"/>
              </a:rPr>
              <a:t>.</a:t>
            </a:r>
            <a:endParaRPr lang="en-US" b="0" i="0" dirty="0">
              <a:solidFill>
                <a:srgbClr val="515359"/>
              </a:solidFill>
              <a:effectLst/>
              <a:latin typeface="Lato"/>
            </a:endParaRPr>
          </a:p>
        </p:txBody>
      </p:sp>
    </p:spTree>
    <p:extLst>
      <p:ext uri="{BB962C8B-B14F-4D97-AF65-F5344CB8AC3E}">
        <p14:creationId xmlns:p14="http://schemas.microsoft.com/office/powerpoint/2010/main" val="2308811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EC0CB-5A23-9040-A278-DAE6C955FDD0}"/>
              </a:ext>
            </a:extLst>
          </p:cNvPr>
          <p:cNvSpPr>
            <a:spLocks noGrp="1"/>
          </p:cNvSpPr>
          <p:nvPr>
            <p:ph type="title"/>
          </p:nvPr>
        </p:nvSpPr>
        <p:spPr/>
        <p:txBody>
          <a:bodyPr/>
          <a:lstStyle/>
          <a:p>
            <a:r>
              <a:rPr lang="en-US" dirty="0"/>
              <a:t>Prefrontal Cortex, Temporal Cortex, Cerebellum…</a:t>
            </a:r>
          </a:p>
        </p:txBody>
      </p:sp>
      <p:pic>
        <p:nvPicPr>
          <p:cNvPr id="3" name="Picture 2">
            <a:extLst>
              <a:ext uri="{FF2B5EF4-FFF2-40B4-BE49-F238E27FC236}">
                <a16:creationId xmlns:a16="http://schemas.microsoft.com/office/drawing/2014/main" id="{901ED2E8-576F-0943-A6AC-0554E9341E1A}"/>
              </a:ext>
            </a:extLst>
          </p:cNvPr>
          <p:cNvPicPr>
            <a:picLocks noChangeAspect="1"/>
          </p:cNvPicPr>
          <p:nvPr/>
        </p:nvPicPr>
        <p:blipFill>
          <a:blip r:embed="rId2"/>
          <a:stretch>
            <a:fillRect/>
          </a:stretch>
        </p:blipFill>
        <p:spPr>
          <a:xfrm>
            <a:off x="3195376" y="1316814"/>
            <a:ext cx="8279843" cy="5299357"/>
          </a:xfrm>
          <a:prstGeom prst="rect">
            <a:avLst/>
          </a:prstGeom>
        </p:spPr>
      </p:pic>
      <p:sp>
        <p:nvSpPr>
          <p:cNvPr id="4" name="Rectangle 3">
            <a:extLst>
              <a:ext uri="{FF2B5EF4-FFF2-40B4-BE49-F238E27FC236}">
                <a16:creationId xmlns:a16="http://schemas.microsoft.com/office/drawing/2014/main" id="{4D25BD21-E5AB-674D-99BC-59F6338C1F43}"/>
              </a:ext>
            </a:extLst>
          </p:cNvPr>
          <p:cNvSpPr/>
          <p:nvPr/>
        </p:nvSpPr>
        <p:spPr>
          <a:xfrm>
            <a:off x="634835" y="1656974"/>
            <a:ext cx="2369622" cy="2062103"/>
          </a:xfrm>
          <a:prstGeom prst="rect">
            <a:avLst/>
          </a:prstGeom>
        </p:spPr>
        <p:txBody>
          <a:bodyPr wrap="square">
            <a:spAutoFit/>
          </a:bodyPr>
          <a:lstStyle/>
          <a:p>
            <a:r>
              <a:rPr lang="en-US" dirty="0">
                <a:solidFill>
                  <a:srgbClr val="000000"/>
                </a:solidFill>
                <a:latin typeface="Times New Roman" panose="02020603050405020304" pitchFamily="18" charset="0"/>
              </a:rPr>
              <a:t>dorsolateral prefrontal cortex, anterior cingulate cortex and inferior temporal cortex, hippocampus, amygdala, caudate nucleus, nucleus </a:t>
            </a:r>
            <a:r>
              <a:rPr lang="en-US" dirty="0" err="1">
                <a:solidFill>
                  <a:srgbClr val="000000"/>
                </a:solidFill>
                <a:latin typeface="Times New Roman" panose="02020603050405020304" pitchFamily="18" charset="0"/>
              </a:rPr>
              <a:t>accumbens</a:t>
            </a:r>
            <a:r>
              <a:rPr lang="en-US" dirty="0">
                <a:solidFill>
                  <a:srgbClr val="000000"/>
                </a:solidFill>
                <a:latin typeface="Times New Roman" panose="02020603050405020304" pitchFamily="18" charset="0"/>
              </a:rPr>
              <a:t> and cerebellar cortex</a:t>
            </a:r>
            <a:endParaRPr lang="en-US" dirty="0"/>
          </a:p>
        </p:txBody>
      </p:sp>
      <p:sp>
        <p:nvSpPr>
          <p:cNvPr id="5" name="TextBox 4">
            <a:extLst>
              <a:ext uri="{FF2B5EF4-FFF2-40B4-BE49-F238E27FC236}">
                <a16:creationId xmlns:a16="http://schemas.microsoft.com/office/drawing/2014/main" id="{B9FA0E01-FDB9-1247-81F7-E8BDA957A704}"/>
              </a:ext>
            </a:extLst>
          </p:cNvPr>
          <p:cNvSpPr txBox="1"/>
          <p:nvPr/>
        </p:nvSpPr>
        <p:spPr>
          <a:xfrm>
            <a:off x="634835" y="1233286"/>
            <a:ext cx="1289135" cy="338554"/>
          </a:xfrm>
          <a:prstGeom prst="rect">
            <a:avLst/>
          </a:prstGeom>
          <a:noFill/>
        </p:spPr>
        <p:txBody>
          <a:bodyPr wrap="none" rtlCol="0">
            <a:spAutoFit/>
          </a:bodyPr>
          <a:lstStyle/>
          <a:p>
            <a:r>
              <a:rPr lang="en-US" dirty="0"/>
              <a:t>Sub-regions</a:t>
            </a:r>
          </a:p>
        </p:txBody>
      </p:sp>
      <p:sp>
        <p:nvSpPr>
          <p:cNvPr id="6" name="TextBox 5">
            <a:extLst>
              <a:ext uri="{FF2B5EF4-FFF2-40B4-BE49-F238E27FC236}">
                <a16:creationId xmlns:a16="http://schemas.microsoft.com/office/drawing/2014/main" id="{05617B74-6D21-B54F-BD40-EBFD88A27A03}"/>
              </a:ext>
            </a:extLst>
          </p:cNvPr>
          <p:cNvSpPr txBox="1"/>
          <p:nvPr/>
        </p:nvSpPr>
        <p:spPr>
          <a:xfrm>
            <a:off x="634835" y="3966492"/>
            <a:ext cx="3927117" cy="1323439"/>
          </a:xfrm>
          <a:prstGeom prst="rect">
            <a:avLst/>
          </a:prstGeom>
          <a:noFill/>
        </p:spPr>
        <p:txBody>
          <a:bodyPr wrap="square" rtlCol="0">
            <a:spAutoFit/>
          </a:bodyPr>
          <a:lstStyle/>
          <a:p>
            <a:r>
              <a:rPr lang="en-US" b="1" dirty="0"/>
              <a:t>Most essential regions implicated in Brain disorders</a:t>
            </a:r>
          </a:p>
          <a:p>
            <a:r>
              <a:rPr lang="en-US" dirty="0"/>
              <a:t>Schizophrenia </a:t>
            </a:r>
          </a:p>
          <a:p>
            <a:r>
              <a:rPr lang="en-US" dirty="0"/>
              <a:t>Bipolar </a:t>
            </a:r>
          </a:p>
          <a:p>
            <a:r>
              <a:rPr lang="en-US" dirty="0"/>
              <a:t>ASD</a:t>
            </a:r>
          </a:p>
        </p:txBody>
      </p:sp>
      <p:sp>
        <p:nvSpPr>
          <p:cNvPr id="7" name="Rectangle 6">
            <a:extLst>
              <a:ext uri="{FF2B5EF4-FFF2-40B4-BE49-F238E27FC236}">
                <a16:creationId xmlns:a16="http://schemas.microsoft.com/office/drawing/2014/main" id="{8B086228-2461-8540-8AC7-A7110FA43642}"/>
              </a:ext>
            </a:extLst>
          </p:cNvPr>
          <p:cNvSpPr/>
          <p:nvPr/>
        </p:nvSpPr>
        <p:spPr>
          <a:xfrm>
            <a:off x="634835" y="5321902"/>
            <a:ext cx="3656013" cy="430887"/>
          </a:xfrm>
          <a:prstGeom prst="rect">
            <a:avLst/>
          </a:prstGeom>
        </p:spPr>
        <p:txBody>
          <a:bodyPr wrap="square">
            <a:spAutoFit/>
          </a:bodyPr>
          <a:lstStyle/>
          <a:p>
            <a:r>
              <a:rPr lang="en-US" sz="1100" i="1" dirty="0">
                <a:solidFill>
                  <a:srgbClr val="333333"/>
                </a:solidFill>
                <a:latin typeface="Roboto Condensed"/>
              </a:rPr>
              <a:t>Wang et al., 2018 - Comprehensive functional genomic resource and integrative model for the human brain</a:t>
            </a:r>
            <a:endParaRPr lang="en-US" sz="1100" i="1" dirty="0"/>
          </a:p>
        </p:txBody>
      </p:sp>
    </p:spTree>
    <p:extLst>
      <p:ext uri="{BB962C8B-B14F-4D97-AF65-F5344CB8AC3E}">
        <p14:creationId xmlns:p14="http://schemas.microsoft.com/office/powerpoint/2010/main" val="2420283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78B70-64DE-764A-BC2F-1288C2A3C488}"/>
              </a:ext>
            </a:extLst>
          </p:cNvPr>
          <p:cNvSpPr>
            <a:spLocks noGrp="1"/>
          </p:cNvSpPr>
          <p:nvPr>
            <p:ph type="title"/>
          </p:nvPr>
        </p:nvSpPr>
        <p:spPr/>
        <p:txBody>
          <a:bodyPr/>
          <a:lstStyle/>
          <a:p>
            <a:r>
              <a:rPr lang="en-US" dirty="0" err="1"/>
              <a:t>PsychENCODE</a:t>
            </a:r>
            <a:r>
              <a:rPr lang="en-US" dirty="0"/>
              <a:t> – integrative analysis</a:t>
            </a:r>
          </a:p>
        </p:txBody>
      </p:sp>
      <p:pic>
        <p:nvPicPr>
          <p:cNvPr id="5" name="Picture 4">
            <a:extLst>
              <a:ext uri="{FF2B5EF4-FFF2-40B4-BE49-F238E27FC236}">
                <a16:creationId xmlns:a16="http://schemas.microsoft.com/office/drawing/2014/main" id="{EC0EEA29-0E11-9B47-AEF8-723F7D3E1BB7}"/>
              </a:ext>
            </a:extLst>
          </p:cNvPr>
          <p:cNvPicPr>
            <a:picLocks noChangeAspect="1"/>
          </p:cNvPicPr>
          <p:nvPr/>
        </p:nvPicPr>
        <p:blipFill>
          <a:blip r:embed="rId2"/>
          <a:stretch>
            <a:fillRect/>
          </a:stretch>
        </p:blipFill>
        <p:spPr>
          <a:xfrm>
            <a:off x="555943" y="1705602"/>
            <a:ext cx="3499925" cy="3229264"/>
          </a:xfrm>
          <a:prstGeom prst="rect">
            <a:avLst/>
          </a:prstGeom>
        </p:spPr>
      </p:pic>
      <p:pic>
        <p:nvPicPr>
          <p:cNvPr id="6" name="Picture 5">
            <a:extLst>
              <a:ext uri="{FF2B5EF4-FFF2-40B4-BE49-F238E27FC236}">
                <a16:creationId xmlns:a16="http://schemas.microsoft.com/office/drawing/2014/main" id="{8CBAECE4-AC64-B743-B12D-95888B723468}"/>
              </a:ext>
            </a:extLst>
          </p:cNvPr>
          <p:cNvPicPr>
            <a:picLocks noChangeAspect="1"/>
          </p:cNvPicPr>
          <p:nvPr/>
        </p:nvPicPr>
        <p:blipFill>
          <a:blip r:embed="rId3"/>
          <a:stretch>
            <a:fillRect/>
          </a:stretch>
        </p:blipFill>
        <p:spPr>
          <a:xfrm>
            <a:off x="3976976" y="1066805"/>
            <a:ext cx="8109710" cy="2355267"/>
          </a:xfrm>
          <a:prstGeom prst="rect">
            <a:avLst/>
          </a:prstGeom>
        </p:spPr>
      </p:pic>
      <p:pic>
        <p:nvPicPr>
          <p:cNvPr id="7" name="Picture 6">
            <a:extLst>
              <a:ext uri="{FF2B5EF4-FFF2-40B4-BE49-F238E27FC236}">
                <a16:creationId xmlns:a16="http://schemas.microsoft.com/office/drawing/2014/main" id="{58D06168-7380-E84B-922A-94BE6CCD92F6}"/>
              </a:ext>
            </a:extLst>
          </p:cNvPr>
          <p:cNvPicPr>
            <a:picLocks noChangeAspect="1"/>
          </p:cNvPicPr>
          <p:nvPr/>
        </p:nvPicPr>
        <p:blipFill>
          <a:blip r:embed="rId4"/>
          <a:stretch>
            <a:fillRect/>
          </a:stretch>
        </p:blipFill>
        <p:spPr>
          <a:xfrm>
            <a:off x="7777599" y="3320234"/>
            <a:ext cx="3846224" cy="3394210"/>
          </a:xfrm>
          <a:prstGeom prst="rect">
            <a:avLst/>
          </a:prstGeom>
        </p:spPr>
      </p:pic>
      <p:sp>
        <p:nvSpPr>
          <p:cNvPr id="8" name="Right Arrow 7">
            <a:extLst>
              <a:ext uri="{FF2B5EF4-FFF2-40B4-BE49-F238E27FC236}">
                <a16:creationId xmlns:a16="http://schemas.microsoft.com/office/drawing/2014/main" id="{D82AF1C9-77D4-E94D-BDC6-98AE6A748B30}"/>
              </a:ext>
            </a:extLst>
          </p:cNvPr>
          <p:cNvSpPr/>
          <p:nvPr/>
        </p:nvSpPr>
        <p:spPr>
          <a:xfrm>
            <a:off x="7314736" y="4063662"/>
            <a:ext cx="1054532" cy="346363"/>
          </a:xfrm>
          <a:prstGeom prst="rightArrow">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 name="Right Arrow 8">
            <a:extLst>
              <a:ext uri="{FF2B5EF4-FFF2-40B4-BE49-F238E27FC236}">
                <a16:creationId xmlns:a16="http://schemas.microsoft.com/office/drawing/2014/main" id="{639902C1-46A9-A741-AF2E-01BEF0C04F9C}"/>
              </a:ext>
            </a:extLst>
          </p:cNvPr>
          <p:cNvSpPr/>
          <p:nvPr/>
        </p:nvSpPr>
        <p:spPr>
          <a:xfrm>
            <a:off x="6797539" y="4530437"/>
            <a:ext cx="1054532" cy="346363"/>
          </a:xfrm>
          <a:prstGeom prst="rightArrow">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 name="Right Arrow 9">
            <a:extLst>
              <a:ext uri="{FF2B5EF4-FFF2-40B4-BE49-F238E27FC236}">
                <a16:creationId xmlns:a16="http://schemas.microsoft.com/office/drawing/2014/main" id="{64085F41-DD08-A740-B493-170EB4E33B81}"/>
              </a:ext>
            </a:extLst>
          </p:cNvPr>
          <p:cNvSpPr/>
          <p:nvPr/>
        </p:nvSpPr>
        <p:spPr>
          <a:xfrm>
            <a:off x="6787470" y="4976430"/>
            <a:ext cx="1054532" cy="346363"/>
          </a:xfrm>
          <a:prstGeom prst="rightArrow">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 name="Rectangle 10">
            <a:extLst>
              <a:ext uri="{FF2B5EF4-FFF2-40B4-BE49-F238E27FC236}">
                <a16:creationId xmlns:a16="http://schemas.microsoft.com/office/drawing/2014/main" id="{367D2211-E76A-934A-8DDA-7F0F42AA8164}"/>
              </a:ext>
            </a:extLst>
          </p:cNvPr>
          <p:cNvSpPr/>
          <p:nvPr/>
        </p:nvSpPr>
        <p:spPr>
          <a:xfrm>
            <a:off x="634835" y="5321902"/>
            <a:ext cx="3656013" cy="430887"/>
          </a:xfrm>
          <a:prstGeom prst="rect">
            <a:avLst/>
          </a:prstGeom>
        </p:spPr>
        <p:txBody>
          <a:bodyPr wrap="square">
            <a:spAutoFit/>
          </a:bodyPr>
          <a:lstStyle/>
          <a:p>
            <a:r>
              <a:rPr lang="en-US" sz="1100" i="1" dirty="0">
                <a:solidFill>
                  <a:srgbClr val="333333"/>
                </a:solidFill>
                <a:latin typeface="Roboto Condensed"/>
              </a:rPr>
              <a:t>Wang et al., 2018 - Comprehensive functional genomic resource and integrative model for the human brain</a:t>
            </a:r>
            <a:endParaRPr lang="en-US" sz="1100" i="1" dirty="0"/>
          </a:p>
        </p:txBody>
      </p:sp>
    </p:spTree>
    <p:extLst>
      <p:ext uri="{BB962C8B-B14F-4D97-AF65-F5344CB8AC3E}">
        <p14:creationId xmlns:p14="http://schemas.microsoft.com/office/powerpoint/2010/main" val="2901205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FB2AC-0EE6-364F-A8B6-D68791ADB697}"/>
              </a:ext>
            </a:extLst>
          </p:cNvPr>
          <p:cNvSpPr>
            <a:spLocks noGrp="1"/>
          </p:cNvSpPr>
          <p:nvPr>
            <p:ph type="title"/>
          </p:nvPr>
        </p:nvSpPr>
        <p:spPr>
          <a:xfrm>
            <a:off x="634835" y="637458"/>
            <a:ext cx="10988988" cy="429348"/>
          </a:xfrm>
        </p:spPr>
        <p:txBody>
          <a:bodyPr/>
          <a:lstStyle/>
          <a:p>
            <a:r>
              <a:rPr lang="en-US" dirty="0" err="1"/>
              <a:t>PsychENCODE</a:t>
            </a:r>
            <a:r>
              <a:rPr lang="en-US" dirty="0"/>
              <a:t> : Cross Disorder Analysis</a:t>
            </a:r>
          </a:p>
        </p:txBody>
      </p:sp>
      <p:pic>
        <p:nvPicPr>
          <p:cNvPr id="5" name="Picture 4">
            <a:extLst>
              <a:ext uri="{FF2B5EF4-FFF2-40B4-BE49-F238E27FC236}">
                <a16:creationId xmlns:a16="http://schemas.microsoft.com/office/drawing/2014/main" id="{EECCA122-97E5-7C48-B777-C9054DEF76A6}"/>
              </a:ext>
            </a:extLst>
          </p:cNvPr>
          <p:cNvPicPr>
            <a:picLocks noChangeAspect="1"/>
          </p:cNvPicPr>
          <p:nvPr/>
        </p:nvPicPr>
        <p:blipFill>
          <a:blip r:embed="rId2"/>
          <a:stretch>
            <a:fillRect/>
          </a:stretch>
        </p:blipFill>
        <p:spPr>
          <a:xfrm>
            <a:off x="634836" y="1270581"/>
            <a:ext cx="7220692" cy="2458818"/>
          </a:xfrm>
          <a:prstGeom prst="rect">
            <a:avLst/>
          </a:prstGeom>
          <a:effectLst>
            <a:outerShdw blurRad="355600" dist="38100" dir="8100000" sx="103000" sy="103000" algn="tr" rotWithShape="0">
              <a:prstClr val="black">
                <a:alpha val="40000"/>
              </a:prstClr>
            </a:outerShdw>
          </a:effectLst>
        </p:spPr>
      </p:pic>
      <p:pic>
        <p:nvPicPr>
          <p:cNvPr id="4" name="Picture 3">
            <a:extLst>
              <a:ext uri="{FF2B5EF4-FFF2-40B4-BE49-F238E27FC236}">
                <a16:creationId xmlns:a16="http://schemas.microsoft.com/office/drawing/2014/main" id="{F0EDFB18-64C2-E94B-9CB2-B6F65EAADD09}"/>
              </a:ext>
            </a:extLst>
          </p:cNvPr>
          <p:cNvPicPr>
            <a:picLocks noChangeAspect="1"/>
          </p:cNvPicPr>
          <p:nvPr/>
        </p:nvPicPr>
        <p:blipFill>
          <a:blip r:embed="rId3"/>
          <a:stretch>
            <a:fillRect/>
          </a:stretch>
        </p:blipFill>
        <p:spPr>
          <a:xfrm>
            <a:off x="3816118" y="3186547"/>
            <a:ext cx="7807705" cy="3254212"/>
          </a:xfrm>
          <a:prstGeom prst="rect">
            <a:avLst/>
          </a:prstGeom>
          <a:effectLst>
            <a:outerShdw blurRad="406400" dist="38100" dir="8100000" sx="103000" sy="103000" algn="tr" rotWithShape="0">
              <a:prstClr val="black">
                <a:alpha val="40000"/>
              </a:prstClr>
            </a:outerShdw>
          </a:effectLst>
        </p:spPr>
      </p:pic>
      <p:pic>
        <p:nvPicPr>
          <p:cNvPr id="6" name="Picture 5">
            <a:extLst>
              <a:ext uri="{FF2B5EF4-FFF2-40B4-BE49-F238E27FC236}">
                <a16:creationId xmlns:a16="http://schemas.microsoft.com/office/drawing/2014/main" id="{519C1E91-919F-264A-8546-46D13A9F549F}"/>
              </a:ext>
            </a:extLst>
          </p:cNvPr>
          <p:cNvPicPr>
            <a:picLocks noChangeAspect="1"/>
          </p:cNvPicPr>
          <p:nvPr/>
        </p:nvPicPr>
        <p:blipFill>
          <a:blip r:embed="rId4"/>
          <a:stretch>
            <a:fillRect/>
          </a:stretch>
        </p:blipFill>
        <p:spPr>
          <a:xfrm>
            <a:off x="8048411" y="1270581"/>
            <a:ext cx="3382529" cy="1083723"/>
          </a:xfrm>
          <a:prstGeom prst="rect">
            <a:avLst/>
          </a:prstGeom>
        </p:spPr>
      </p:pic>
    </p:spTree>
    <p:extLst>
      <p:ext uri="{BB962C8B-B14F-4D97-AF65-F5344CB8AC3E}">
        <p14:creationId xmlns:p14="http://schemas.microsoft.com/office/powerpoint/2010/main" val="3969273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9EE9A-6198-2143-BCA6-E7C325CD551F}"/>
              </a:ext>
            </a:extLst>
          </p:cNvPr>
          <p:cNvSpPr>
            <a:spLocks noGrp="1"/>
          </p:cNvSpPr>
          <p:nvPr>
            <p:ph type="title"/>
          </p:nvPr>
        </p:nvSpPr>
        <p:spPr/>
        <p:txBody>
          <a:bodyPr/>
          <a:lstStyle/>
          <a:p>
            <a:r>
              <a:rPr lang="en-US" dirty="0"/>
              <a:t>Genes to pathways! </a:t>
            </a:r>
          </a:p>
        </p:txBody>
      </p:sp>
      <p:pic>
        <p:nvPicPr>
          <p:cNvPr id="3" name="Picture 2">
            <a:extLst>
              <a:ext uri="{FF2B5EF4-FFF2-40B4-BE49-F238E27FC236}">
                <a16:creationId xmlns:a16="http://schemas.microsoft.com/office/drawing/2014/main" id="{8A3583DF-DB76-6143-B4C0-4FEC7F793961}"/>
              </a:ext>
            </a:extLst>
          </p:cNvPr>
          <p:cNvPicPr>
            <a:picLocks noChangeAspect="1"/>
          </p:cNvPicPr>
          <p:nvPr/>
        </p:nvPicPr>
        <p:blipFill>
          <a:blip r:embed="rId2"/>
          <a:stretch>
            <a:fillRect/>
          </a:stretch>
        </p:blipFill>
        <p:spPr>
          <a:xfrm>
            <a:off x="252416" y="2015071"/>
            <a:ext cx="11676207" cy="3493811"/>
          </a:xfrm>
          <a:prstGeom prst="rect">
            <a:avLst/>
          </a:prstGeom>
        </p:spPr>
      </p:pic>
      <p:pic>
        <p:nvPicPr>
          <p:cNvPr id="4" name="Picture 3">
            <a:extLst>
              <a:ext uri="{FF2B5EF4-FFF2-40B4-BE49-F238E27FC236}">
                <a16:creationId xmlns:a16="http://schemas.microsoft.com/office/drawing/2014/main" id="{0AC8D218-8BAB-2B4D-83FE-011D5C8CBB03}"/>
              </a:ext>
            </a:extLst>
          </p:cNvPr>
          <p:cNvPicPr>
            <a:picLocks noChangeAspect="1"/>
          </p:cNvPicPr>
          <p:nvPr/>
        </p:nvPicPr>
        <p:blipFill>
          <a:blip r:embed="rId3"/>
          <a:stretch>
            <a:fillRect/>
          </a:stretch>
        </p:blipFill>
        <p:spPr>
          <a:xfrm>
            <a:off x="7603983" y="546386"/>
            <a:ext cx="4324640" cy="1385564"/>
          </a:xfrm>
          <a:prstGeom prst="rect">
            <a:avLst/>
          </a:prstGeom>
        </p:spPr>
      </p:pic>
    </p:spTree>
    <p:extLst>
      <p:ext uri="{BB962C8B-B14F-4D97-AF65-F5344CB8AC3E}">
        <p14:creationId xmlns:p14="http://schemas.microsoft.com/office/powerpoint/2010/main" val="2518591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E5A0B-C75D-2B40-A8A6-F2BACC91C035}"/>
              </a:ext>
            </a:extLst>
          </p:cNvPr>
          <p:cNvSpPr>
            <a:spLocks noGrp="1"/>
          </p:cNvSpPr>
          <p:nvPr>
            <p:ph type="title"/>
          </p:nvPr>
        </p:nvSpPr>
        <p:spPr/>
        <p:txBody>
          <a:bodyPr/>
          <a:lstStyle/>
          <a:p>
            <a:r>
              <a:rPr lang="en-US" dirty="0"/>
              <a:t>Opportunities and Challenges of TWAS</a:t>
            </a:r>
          </a:p>
        </p:txBody>
      </p:sp>
      <p:sp>
        <p:nvSpPr>
          <p:cNvPr id="3" name="Text Placeholder 2">
            <a:extLst>
              <a:ext uri="{FF2B5EF4-FFF2-40B4-BE49-F238E27FC236}">
                <a16:creationId xmlns:a16="http://schemas.microsoft.com/office/drawing/2014/main" id="{672AC1A0-D1AB-6E45-A775-365548DF6F19}"/>
              </a:ext>
            </a:extLst>
          </p:cNvPr>
          <p:cNvSpPr>
            <a:spLocks noGrp="1"/>
          </p:cNvSpPr>
          <p:nvPr>
            <p:ph type="body" idx="1"/>
          </p:nvPr>
        </p:nvSpPr>
        <p:spPr/>
        <p:txBody>
          <a:bodyPr/>
          <a:lstStyle/>
          <a:p>
            <a:r>
              <a:rPr lang="en-US" dirty="0"/>
              <a:t>Getting into the nuts and bolts of it….</a:t>
            </a:r>
          </a:p>
        </p:txBody>
      </p:sp>
    </p:spTree>
    <p:extLst>
      <p:ext uri="{BB962C8B-B14F-4D97-AF65-F5344CB8AC3E}">
        <p14:creationId xmlns:p14="http://schemas.microsoft.com/office/powerpoint/2010/main" val="973651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0BF5BD0-C68E-F34D-9768-84EA32B61D77}"/>
              </a:ext>
            </a:extLst>
          </p:cNvPr>
          <p:cNvSpPr>
            <a:spLocks noGrp="1"/>
          </p:cNvSpPr>
          <p:nvPr>
            <p:ph type="title"/>
          </p:nvPr>
        </p:nvSpPr>
        <p:spPr/>
        <p:txBody>
          <a:bodyPr/>
          <a:lstStyle/>
          <a:p>
            <a:r>
              <a:rPr lang="en-US" dirty="0"/>
              <a:t>A more in-depth look at TWAS methodology</a:t>
            </a:r>
          </a:p>
        </p:txBody>
      </p:sp>
      <p:sp>
        <p:nvSpPr>
          <p:cNvPr id="13" name="Content Placeholder 12">
            <a:extLst>
              <a:ext uri="{FF2B5EF4-FFF2-40B4-BE49-F238E27FC236}">
                <a16:creationId xmlns:a16="http://schemas.microsoft.com/office/drawing/2014/main" id="{8EFA49FB-FB0A-0A43-A824-139D52F37E1D}"/>
              </a:ext>
            </a:extLst>
          </p:cNvPr>
          <p:cNvSpPr>
            <a:spLocks noGrp="1"/>
          </p:cNvSpPr>
          <p:nvPr>
            <p:ph sz="half" idx="1"/>
          </p:nvPr>
        </p:nvSpPr>
        <p:spPr>
          <a:xfrm>
            <a:off x="647531" y="1524003"/>
            <a:ext cx="5253384" cy="1215717"/>
          </a:xfrm>
        </p:spPr>
        <p:txBody>
          <a:bodyPr/>
          <a:lstStyle/>
          <a:p>
            <a:r>
              <a:rPr lang="en-US" dirty="0"/>
              <a:t>Colocalization </a:t>
            </a:r>
          </a:p>
          <a:p>
            <a:r>
              <a:rPr lang="en-US" dirty="0"/>
              <a:t>S-</a:t>
            </a:r>
            <a:r>
              <a:rPr lang="en-US" dirty="0" err="1"/>
              <a:t>Predixcan</a:t>
            </a:r>
            <a:r>
              <a:rPr lang="en-US" dirty="0"/>
              <a:t> </a:t>
            </a:r>
          </a:p>
          <a:p>
            <a:r>
              <a:rPr lang="en-US" dirty="0"/>
              <a:t>SMR/HEIDI</a:t>
            </a:r>
          </a:p>
        </p:txBody>
      </p:sp>
      <p:sp>
        <p:nvSpPr>
          <p:cNvPr id="14" name="Content Placeholder 13">
            <a:extLst>
              <a:ext uri="{FF2B5EF4-FFF2-40B4-BE49-F238E27FC236}">
                <a16:creationId xmlns:a16="http://schemas.microsoft.com/office/drawing/2014/main" id="{CB809583-BD51-7B4A-8963-622BEB10E130}"/>
              </a:ext>
            </a:extLst>
          </p:cNvPr>
          <p:cNvSpPr>
            <a:spLocks noGrp="1"/>
          </p:cNvSpPr>
          <p:nvPr>
            <p:ph sz="half" idx="2"/>
          </p:nvPr>
        </p:nvSpPr>
        <p:spPr>
          <a:xfrm>
            <a:off x="6297561" y="1524003"/>
            <a:ext cx="5326263" cy="784830"/>
          </a:xfrm>
        </p:spPr>
        <p:txBody>
          <a:bodyPr/>
          <a:lstStyle/>
          <a:p>
            <a:r>
              <a:rPr lang="en-US" dirty="0"/>
              <a:t>Resources </a:t>
            </a:r>
          </a:p>
          <a:p>
            <a:r>
              <a:rPr lang="en-US" dirty="0"/>
              <a:t>Use case scenario</a:t>
            </a:r>
          </a:p>
        </p:txBody>
      </p:sp>
    </p:spTree>
    <p:extLst>
      <p:ext uri="{BB962C8B-B14F-4D97-AF65-F5344CB8AC3E}">
        <p14:creationId xmlns:p14="http://schemas.microsoft.com/office/powerpoint/2010/main" val="546426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51D41-21C3-9E44-8369-05C6BC592804}"/>
              </a:ext>
            </a:extLst>
          </p:cNvPr>
          <p:cNvSpPr>
            <a:spLocks noGrp="1"/>
          </p:cNvSpPr>
          <p:nvPr>
            <p:ph type="title"/>
          </p:nvPr>
        </p:nvSpPr>
        <p:spPr>
          <a:xfrm>
            <a:off x="634835" y="637458"/>
            <a:ext cx="10988988" cy="429348"/>
          </a:xfrm>
        </p:spPr>
        <p:txBody>
          <a:bodyPr/>
          <a:lstStyle/>
          <a:p>
            <a:r>
              <a:rPr lang="en-US" dirty="0"/>
              <a:t>Concepts &amp; Key hypotheses behind </a:t>
            </a:r>
            <a:r>
              <a:rPr lang="en-US" i="1" dirty="0"/>
              <a:t>Colocalization</a:t>
            </a:r>
            <a:endParaRPr lang="en-US" dirty="0"/>
          </a:p>
        </p:txBody>
      </p:sp>
      <p:sp>
        <p:nvSpPr>
          <p:cNvPr id="5" name="TextBox 4">
            <a:extLst>
              <a:ext uri="{FF2B5EF4-FFF2-40B4-BE49-F238E27FC236}">
                <a16:creationId xmlns:a16="http://schemas.microsoft.com/office/drawing/2014/main" id="{B39523A1-E978-7F44-8DEE-00BF6F388509}"/>
              </a:ext>
            </a:extLst>
          </p:cNvPr>
          <p:cNvSpPr txBox="1"/>
          <p:nvPr/>
        </p:nvSpPr>
        <p:spPr>
          <a:xfrm>
            <a:off x="3148385" y="6423971"/>
            <a:ext cx="5961888" cy="369332"/>
          </a:xfrm>
          <a:prstGeom prst="rect">
            <a:avLst/>
          </a:prstGeom>
          <a:noFill/>
        </p:spPr>
        <p:txBody>
          <a:bodyPr wrap="none" rtlCol="0">
            <a:spAutoFit/>
          </a:bodyPr>
          <a:lstStyle/>
          <a:p>
            <a:r>
              <a:rPr lang="en-US" sz="900" b="1" i="1" dirty="0"/>
              <a:t>Bayesian Test for </a:t>
            </a:r>
            <a:r>
              <a:rPr lang="en-US" sz="900" b="1" i="1" dirty="0" err="1"/>
              <a:t>Colocalisation</a:t>
            </a:r>
            <a:r>
              <a:rPr lang="en-US" sz="900" b="1" i="1" dirty="0"/>
              <a:t> between Pairs of Genetic Association Studies Using Summary Statistics</a:t>
            </a:r>
          </a:p>
          <a:p>
            <a:r>
              <a:rPr lang="en-US" sz="900" i="1" dirty="0"/>
              <a:t>Claudia </a:t>
            </a:r>
            <a:r>
              <a:rPr lang="en-US" sz="900" i="1" dirty="0" err="1"/>
              <a:t>Giambartolomei</a:t>
            </a:r>
            <a:r>
              <a:rPr lang="en-US" sz="900" i="1" dirty="0"/>
              <a:t> et al</a:t>
            </a:r>
          </a:p>
        </p:txBody>
      </p:sp>
      <p:pic>
        <p:nvPicPr>
          <p:cNvPr id="3" name="Picture 2">
            <a:extLst>
              <a:ext uri="{FF2B5EF4-FFF2-40B4-BE49-F238E27FC236}">
                <a16:creationId xmlns:a16="http://schemas.microsoft.com/office/drawing/2014/main" id="{18F3AEEE-DAD1-7B4B-99C5-C855FA779156}"/>
              </a:ext>
            </a:extLst>
          </p:cNvPr>
          <p:cNvPicPr>
            <a:picLocks noChangeAspect="1"/>
          </p:cNvPicPr>
          <p:nvPr/>
        </p:nvPicPr>
        <p:blipFill>
          <a:blip r:embed="rId2"/>
          <a:stretch>
            <a:fillRect/>
          </a:stretch>
        </p:blipFill>
        <p:spPr>
          <a:xfrm>
            <a:off x="6581058" y="1138550"/>
            <a:ext cx="5058430" cy="5213676"/>
          </a:xfrm>
          <a:prstGeom prst="rect">
            <a:avLst/>
          </a:prstGeom>
        </p:spPr>
      </p:pic>
      <p:pic>
        <p:nvPicPr>
          <p:cNvPr id="8" name="Picture 7">
            <a:extLst>
              <a:ext uri="{FF2B5EF4-FFF2-40B4-BE49-F238E27FC236}">
                <a16:creationId xmlns:a16="http://schemas.microsoft.com/office/drawing/2014/main" id="{73D2EB38-8899-6442-A41F-60658D08FF91}"/>
              </a:ext>
            </a:extLst>
          </p:cNvPr>
          <p:cNvPicPr>
            <a:picLocks noChangeAspect="1"/>
          </p:cNvPicPr>
          <p:nvPr/>
        </p:nvPicPr>
        <p:blipFill>
          <a:blip r:embed="rId3"/>
          <a:stretch>
            <a:fillRect/>
          </a:stretch>
        </p:blipFill>
        <p:spPr>
          <a:xfrm>
            <a:off x="634835" y="3276943"/>
            <a:ext cx="5003800" cy="1803400"/>
          </a:xfrm>
          <a:prstGeom prst="rect">
            <a:avLst/>
          </a:prstGeom>
        </p:spPr>
      </p:pic>
      <p:pic>
        <p:nvPicPr>
          <p:cNvPr id="9" name="Picture 8">
            <a:extLst>
              <a:ext uri="{FF2B5EF4-FFF2-40B4-BE49-F238E27FC236}">
                <a16:creationId xmlns:a16="http://schemas.microsoft.com/office/drawing/2014/main" id="{9BECA11B-8E6B-8A44-8752-82725D29408F}"/>
              </a:ext>
            </a:extLst>
          </p:cNvPr>
          <p:cNvPicPr>
            <a:picLocks noChangeAspect="1"/>
          </p:cNvPicPr>
          <p:nvPr/>
        </p:nvPicPr>
        <p:blipFill>
          <a:blip r:embed="rId4"/>
          <a:stretch>
            <a:fillRect/>
          </a:stretch>
        </p:blipFill>
        <p:spPr>
          <a:xfrm>
            <a:off x="634835" y="1200836"/>
            <a:ext cx="5641327" cy="1838926"/>
          </a:xfrm>
          <a:prstGeom prst="rect">
            <a:avLst/>
          </a:prstGeom>
        </p:spPr>
      </p:pic>
    </p:spTree>
    <p:extLst>
      <p:ext uri="{BB962C8B-B14F-4D97-AF65-F5344CB8AC3E}">
        <p14:creationId xmlns:p14="http://schemas.microsoft.com/office/powerpoint/2010/main" val="45655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Rectangle 248">
            <a:extLst>
              <a:ext uri="{FF2B5EF4-FFF2-40B4-BE49-F238E27FC236}">
                <a16:creationId xmlns:a16="http://schemas.microsoft.com/office/drawing/2014/main" id="{1BC55B26-90BF-C543-B084-E36D51340BEC}"/>
              </a:ext>
            </a:extLst>
          </p:cNvPr>
          <p:cNvSpPr/>
          <p:nvPr/>
        </p:nvSpPr>
        <p:spPr>
          <a:xfrm>
            <a:off x="9426142" y="4251241"/>
            <a:ext cx="207710" cy="947970"/>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a:p>
        </p:txBody>
      </p:sp>
      <p:sp>
        <p:nvSpPr>
          <p:cNvPr id="2" name="Title 1">
            <a:extLst>
              <a:ext uri="{FF2B5EF4-FFF2-40B4-BE49-F238E27FC236}">
                <a16:creationId xmlns:a16="http://schemas.microsoft.com/office/drawing/2014/main" id="{26175E76-5BD6-D040-A1E6-2EB82455051C}"/>
              </a:ext>
            </a:extLst>
          </p:cNvPr>
          <p:cNvSpPr>
            <a:spLocks noGrp="1"/>
          </p:cNvSpPr>
          <p:nvPr>
            <p:ph type="title"/>
          </p:nvPr>
        </p:nvSpPr>
        <p:spPr>
          <a:xfrm>
            <a:off x="673431" y="296923"/>
            <a:ext cx="10988988" cy="1204945"/>
          </a:xfrm>
        </p:spPr>
        <p:txBody>
          <a:bodyPr/>
          <a:lstStyle/>
          <a:p>
            <a:r>
              <a:rPr lang="en-US" dirty="0" err="1"/>
              <a:t>PrediXcan</a:t>
            </a:r>
            <a:r>
              <a:rPr lang="en-US" dirty="0"/>
              <a:t> : “</a:t>
            </a:r>
            <a:r>
              <a:rPr lang="en-US" sz="2800" dirty="0" err="1">
                <a:solidFill>
                  <a:schemeClr val="bg1">
                    <a:lumMod val="65000"/>
                  </a:schemeClr>
                </a:solidFill>
                <a:latin typeface="Harding"/>
              </a:rPr>
              <a:t>PrediXcan</a:t>
            </a:r>
            <a:r>
              <a:rPr lang="en-US" sz="2800" dirty="0">
                <a:solidFill>
                  <a:schemeClr val="bg1">
                    <a:lumMod val="65000"/>
                  </a:schemeClr>
                </a:solidFill>
                <a:latin typeface="Harding"/>
              </a:rPr>
              <a:t>, by design, exploits genetic control of phenotype through the mechanism of gene regulation as a way to identify trait-associated genes</a:t>
            </a:r>
            <a:r>
              <a:rPr lang="en-US" sz="2800" dirty="0">
                <a:solidFill>
                  <a:srgbClr val="0070C0"/>
                </a:solidFill>
              </a:rPr>
              <a:t>”</a:t>
            </a:r>
            <a:endParaRPr lang="en-US" dirty="0">
              <a:solidFill>
                <a:srgbClr val="0070C0"/>
              </a:solidFill>
            </a:endParaRPr>
          </a:p>
        </p:txBody>
      </p:sp>
      <p:sp>
        <p:nvSpPr>
          <p:cNvPr id="3" name="Rectangle 2">
            <a:extLst>
              <a:ext uri="{FF2B5EF4-FFF2-40B4-BE49-F238E27FC236}">
                <a16:creationId xmlns:a16="http://schemas.microsoft.com/office/drawing/2014/main" id="{03FEDB35-851E-A848-B12D-B72E24C0F1D9}"/>
              </a:ext>
            </a:extLst>
          </p:cNvPr>
          <p:cNvSpPr/>
          <p:nvPr/>
        </p:nvSpPr>
        <p:spPr>
          <a:xfrm>
            <a:off x="861699" y="1766932"/>
            <a:ext cx="914400"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SNP</a:t>
            </a:r>
          </a:p>
        </p:txBody>
      </p:sp>
      <p:sp>
        <p:nvSpPr>
          <p:cNvPr id="4" name="Diamond 3">
            <a:extLst>
              <a:ext uri="{FF2B5EF4-FFF2-40B4-BE49-F238E27FC236}">
                <a16:creationId xmlns:a16="http://schemas.microsoft.com/office/drawing/2014/main" id="{D2A02B3D-DBAE-8941-9F8A-A8C06089A03A}"/>
              </a:ext>
            </a:extLst>
          </p:cNvPr>
          <p:cNvSpPr/>
          <p:nvPr/>
        </p:nvSpPr>
        <p:spPr>
          <a:xfrm>
            <a:off x="2327732" y="1599946"/>
            <a:ext cx="1258956" cy="672525"/>
          </a:xfrm>
          <a:prstGeom prst="diamond">
            <a:avLst/>
          </a:prstGeom>
          <a:ln/>
        </p:spPr>
        <p:style>
          <a:lnRef idx="0">
            <a:schemeClr val="accent5"/>
          </a:lnRef>
          <a:fillRef idx="3">
            <a:schemeClr val="accent5"/>
          </a:fillRef>
          <a:effectRef idx="3">
            <a:schemeClr val="accent5"/>
          </a:effectRef>
          <a:fontRef idx="minor">
            <a:schemeClr val="lt1"/>
          </a:fontRef>
        </p:style>
        <p:txBody>
          <a:bodyPr rtlCol="0" anchor="ctr" anchorCtr="0">
            <a:spAutoFit/>
          </a:bodyPr>
          <a:lstStyle/>
          <a:p>
            <a:pPr algn="ctr"/>
            <a:r>
              <a:rPr lang="en-US" dirty="0"/>
              <a:t>Trait</a:t>
            </a:r>
          </a:p>
        </p:txBody>
      </p:sp>
      <p:cxnSp>
        <p:nvCxnSpPr>
          <p:cNvPr id="6" name="Straight Arrow Connector 5">
            <a:extLst>
              <a:ext uri="{FF2B5EF4-FFF2-40B4-BE49-F238E27FC236}">
                <a16:creationId xmlns:a16="http://schemas.microsoft.com/office/drawing/2014/main" id="{5AB02E99-B90A-8941-9644-583ADA6DF570}"/>
              </a:ext>
            </a:extLst>
          </p:cNvPr>
          <p:cNvCxnSpPr>
            <a:cxnSpLocks/>
            <a:stCxn id="3" idx="3"/>
          </p:cNvCxnSpPr>
          <p:nvPr/>
        </p:nvCxnSpPr>
        <p:spPr>
          <a:xfrm>
            <a:off x="1776099" y="1936209"/>
            <a:ext cx="545768" cy="0"/>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nvGrpSpPr>
          <p:cNvPr id="86" name="Group 85">
            <a:extLst>
              <a:ext uri="{FF2B5EF4-FFF2-40B4-BE49-F238E27FC236}">
                <a16:creationId xmlns:a16="http://schemas.microsoft.com/office/drawing/2014/main" id="{53B435C9-51A5-1E49-8D34-719487F160CE}"/>
              </a:ext>
            </a:extLst>
          </p:cNvPr>
          <p:cNvGrpSpPr/>
          <p:nvPr/>
        </p:nvGrpSpPr>
        <p:grpSpPr>
          <a:xfrm>
            <a:off x="772303" y="2469575"/>
            <a:ext cx="2673633" cy="2582920"/>
            <a:chOff x="803868" y="2189706"/>
            <a:chExt cx="4157979" cy="3805590"/>
          </a:xfrm>
        </p:grpSpPr>
        <p:cxnSp>
          <p:nvCxnSpPr>
            <p:cNvPr id="79" name="Straight Connector 78">
              <a:extLst>
                <a:ext uri="{FF2B5EF4-FFF2-40B4-BE49-F238E27FC236}">
                  <a16:creationId xmlns:a16="http://schemas.microsoft.com/office/drawing/2014/main" id="{D1671E8A-A082-1E43-AEC4-64F52F5F4B9E}"/>
                </a:ext>
              </a:extLst>
            </p:cNvPr>
            <p:cNvCxnSpPr/>
            <p:nvPr/>
          </p:nvCxnSpPr>
          <p:spPr>
            <a:xfrm flipV="1">
              <a:off x="1145219" y="2783150"/>
              <a:ext cx="3009531" cy="2383974"/>
            </a:xfrm>
            <a:prstGeom prst="line">
              <a:avLst/>
            </a:prstGeom>
            <a:ln w="15875">
              <a:solidFill>
                <a:schemeClr val="tx2"/>
              </a:solidFill>
              <a:prstDash val="sysDot"/>
              <a:tailEnd type="triangle" w="lg" len="med"/>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CFA77AE3-3A96-6E4A-B18D-5C4DFE03D8E3}"/>
                </a:ext>
              </a:extLst>
            </p:cNvPr>
            <p:cNvCxnSpPr/>
            <p:nvPr/>
          </p:nvCxnSpPr>
          <p:spPr>
            <a:xfrm flipV="1">
              <a:off x="1073426" y="2597426"/>
              <a:ext cx="0" cy="2650435"/>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09126BD1-2974-2748-B7EE-555C5282C84A}"/>
                </a:ext>
              </a:extLst>
            </p:cNvPr>
            <p:cNvCxnSpPr/>
            <p:nvPr/>
          </p:nvCxnSpPr>
          <p:spPr>
            <a:xfrm>
              <a:off x="1073426" y="5247861"/>
              <a:ext cx="3273287"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FB9B795-2584-C046-A1A0-2A38D7BA5139}"/>
                </a:ext>
              </a:extLst>
            </p:cNvPr>
            <p:cNvSpPr txBox="1"/>
            <p:nvPr/>
          </p:nvSpPr>
          <p:spPr>
            <a:xfrm>
              <a:off x="1391440" y="5282325"/>
              <a:ext cx="2874878" cy="385448"/>
            </a:xfrm>
            <a:prstGeom prst="rect">
              <a:avLst/>
            </a:prstGeom>
            <a:noFill/>
          </p:spPr>
          <p:txBody>
            <a:bodyPr wrap="none" rtlCol="0">
              <a:spAutoFit/>
            </a:bodyPr>
            <a:lstStyle/>
            <a:p>
              <a:r>
                <a:rPr lang="en-US" sz="1050" dirty="0"/>
                <a:t>AA.----------AG.-----------GG</a:t>
              </a:r>
            </a:p>
          </p:txBody>
        </p:sp>
        <p:sp>
          <p:nvSpPr>
            <p:cNvPr id="13" name="TextBox 12">
              <a:extLst>
                <a:ext uri="{FF2B5EF4-FFF2-40B4-BE49-F238E27FC236}">
                  <a16:creationId xmlns:a16="http://schemas.microsoft.com/office/drawing/2014/main" id="{7C0B91CC-2C58-4445-AEC4-BCFE99672893}"/>
                </a:ext>
              </a:extLst>
            </p:cNvPr>
            <p:cNvSpPr txBox="1"/>
            <p:nvPr/>
          </p:nvSpPr>
          <p:spPr>
            <a:xfrm>
              <a:off x="3168912" y="5655196"/>
              <a:ext cx="1792935" cy="340100"/>
            </a:xfrm>
            <a:prstGeom prst="rect">
              <a:avLst/>
            </a:prstGeom>
            <a:noFill/>
          </p:spPr>
          <p:txBody>
            <a:bodyPr wrap="none" rtlCol="0">
              <a:spAutoFit/>
            </a:bodyPr>
            <a:lstStyle/>
            <a:p>
              <a:r>
                <a:rPr lang="en-US" sz="900" i="1" dirty="0"/>
                <a:t>Genotype at a </a:t>
              </a:r>
              <a:r>
                <a:rPr lang="en-US" sz="700" i="1" dirty="0"/>
                <a:t>SNP</a:t>
              </a:r>
              <a:endParaRPr lang="en-US" sz="900" i="1" dirty="0"/>
            </a:p>
          </p:txBody>
        </p:sp>
        <p:sp>
          <p:nvSpPr>
            <p:cNvPr id="14" name="TextBox 13">
              <a:extLst>
                <a:ext uri="{FF2B5EF4-FFF2-40B4-BE49-F238E27FC236}">
                  <a16:creationId xmlns:a16="http://schemas.microsoft.com/office/drawing/2014/main" id="{00665684-D325-0941-9EDE-0393085C0368}"/>
                </a:ext>
              </a:extLst>
            </p:cNvPr>
            <p:cNvSpPr txBox="1"/>
            <p:nvPr/>
          </p:nvSpPr>
          <p:spPr>
            <a:xfrm rot="16200000">
              <a:off x="701277" y="2292297"/>
              <a:ext cx="466794" cy="261611"/>
            </a:xfrm>
            <a:prstGeom prst="rect">
              <a:avLst/>
            </a:prstGeom>
            <a:noFill/>
          </p:spPr>
          <p:txBody>
            <a:bodyPr wrap="none" rtlCol="0">
              <a:spAutoFit/>
            </a:bodyPr>
            <a:lstStyle/>
            <a:p>
              <a:r>
                <a:rPr lang="en-US" sz="1100" i="1" dirty="0"/>
                <a:t>Trait</a:t>
              </a:r>
            </a:p>
          </p:txBody>
        </p:sp>
        <p:grpSp>
          <p:nvGrpSpPr>
            <p:cNvPr id="17" name="Group 16">
              <a:extLst>
                <a:ext uri="{FF2B5EF4-FFF2-40B4-BE49-F238E27FC236}">
                  <a16:creationId xmlns:a16="http://schemas.microsoft.com/office/drawing/2014/main" id="{9E9B6C35-5AB7-9B41-AAF6-0921D3F2CB61}"/>
                </a:ext>
              </a:extLst>
            </p:cNvPr>
            <p:cNvGrpSpPr/>
            <p:nvPr/>
          </p:nvGrpSpPr>
          <p:grpSpPr>
            <a:xfrm>
              <a:off x="1467260" y="4735425"/>
              <a:ext cx="126731" cy="209912"/>
              <a:chOff x="2574947" y="3922643"/>
              <a:chExt cx="126731" cy="209912"/>
            </a:xfrm>
          </p:grpSpPr>
          <p:sp>
            <p:nvSpPr>
              <p:cNvPr id="15" name="Smiley Face 14">
                <a:extLst>
                  <a:ext uri="{FF2B5EF4-FFF2-40B4-BE49-F238E27FC236}">
                    <a16:creationId xmlns:a16="http://schemas.microsoft.com/office/drawing/2014/main" id="{7C89931D-87FB-0740-A61E-FA2001E4053F}"/>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6" name="Triangle 15">
                <a:extLst>
                  <a:ext uri="{FF2B5EF4-FFF2-40B4-BE49-F238E27FC236}">
                    <a16:creationId xmlns:a16="http://schemas.microsoft.com/office/drawing/2014/main" id="{13FF4D24-522E-2949-B080-CD8DBF2DB981}"/>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 name="Group 17">
              <a:extLst>
                <a:ext uri="{FF2B5EF4-FFF2-40B4-BE49-F238E27FC236}">
                  <a16:creationId xmlns:a16="http://schemas.microsoft.com/office/drawing/2014/main" id="{E492C8A2-E835-0447-AC7D-0FE171CD32BB}"/>
                </a:ext>
              </a:extLst>
            </p:cNvPr>
            <p:cNvGrpSpPr/>
            <p:nvPr/>
          </p:nvGrpSpPr>
          <p:grpSpPr>
            <a:xfrm>
              <a:off x="1619660" y="4887825"/>
              <a:ext cx="126731" cy="209912"/>
              <a:chOff x="2574947" y="3922643"/>
              <a:chExt cx="126731" cy="209912"/>
            </a:xfrm>
          </p:grpSpPr>
          <p:sp>
            <p:nvSpPr>
              <p:cNvPr id="19" name="Smiley Face 18">
                <a:extLst>
                  <a:ext uri="{FF2B5EF4-FFF2-40B4-BE49-F238E27FC236}">
                    <a16:creationId xmlns:a16="http://schemas.microsoft.com/office/drawing/2014/main" id="{0696341F-517C-584F-90FE-B66F4424F18E}"/>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0" name="Triangle 19">
                <a:extLst>
                  <a:ext uri="{FF2B5EF4-FFF2-40B4-BE49-F238E27FC236}">
                    <a16:creationId xmlns:a16="http://schemas.microsoft.com/office/drawing/2014/main" id="{EF4B9BFD-0738-4A42-9BF6-16B2F2E65BB0}"/>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21" name="Group 20">
              <a:extLst>
                <a:ext uri="{FF2B5EF4-FFF2-40B4-BE49-F238E27FC236}">
                  <a16:creationId xmlns:a16="http://schemas.microsoft.com/office/drawing/2014/main" id="{70C652A1-D99D-124B-9009-701DF73DF98E}"/>
                </a:ext>
              </a:extLst>
            </p:cNvPr>
            <p:cNvGrpSpPr/>
            <p:nvPr/>
          </p:nvGrpSpPr>
          <p:grpSpPr>
            <a:xfrm>
              <a:off x="1585113" y="4659755"/>
              <a:ext cx="126731" cy="209912"/>
              <a:chOff x="2574947" y="3922643"/>
              <a:chExt cx="126731" cy="209912"/>
            </a:xfrm>
          </p:grpSpPr>
          <p:sp>
            <p:nvSpPr>
              <p:cNvPr id="22" name="Smiley Face 21">
                <a:extLst>
                  <a:ext uri="{FF2B5EF4-FFF2-40B4-BE49-F238E27FC236}">
                    <a16:creationId xmlns:a16="http://schemas.microsoft.com/office/drawing/2014/main" id="{339699BD-EBBA-7742-A311-962FFBFE6C10}"/>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 name="Triangle 22">
                <a:extLst>
                  <a:ext uri="{FF2B5EF4-FFF2-40B4-BE49-F238E27FC236}">
                    <a16:creationId xmlns:a16="http://schemas.microsoft.com/office/drawing/2014/main" id="{9C95A7C4-C5D7-1B47-B92F-EB8F2ADED37D}"/>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24" name="Group 23">
              <a:extLst>
                <a:ext uri="{FF2B5EF4-FFF2-40B4-BE49-F238E27FC236}">
                  <a16:creationId xmlns:a16="http://schemas.microsoft.com/office/drawing/2014/main" id="{CC69085A-4C38-B142-9A58-3DD9467B2CD8}"/>
                </a:ext>
              </a:extLst>
            </p:cNvPr>
            <p:cNvGrpSpPr/>
            <p:nvPr/>
          </p:nvGrpSpPr>
          <p:grpSpPr>
            <a:xfrm>
              <a:off x="1737513" y="4812155"/>
              <a:ext cx="126731" cy="209912"/>
              <a:chOff x="2574947" y="3922643"/>
              <a:chExt cx="126731" cy="209912"/>
            </a:xfrm>
          </p:grpSpPr>
          <p:sp>
            <p:nvSpPr>
              <p:cNvPr id="25" name="Smiley Face 24">
                <a:extLst>
                  <a:ext uri="{FF2B5EF4-FFF2-40B4-BE49-F238E27FC236}">
                    <a16:creationId xmlns:a16="http://schemas.microsoft.com/office/drawing/2014/main" id="{A45B1563-B0D1-FE4A-9A40-FBEC043A4CF5}"/>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6" name="Triangle 25">
                <a:extLst>
                  <a:ext uri="{FF2B5EF4-FFF2-40B4-BE49-F238E27FC236}">
                    <a16:creationId xmlns:a16="http://schemas.microsoft.com/office/drawing/2014/main" id="{42F9C591-C50C-784A-B5B2-90C4EB46FB29}"/>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27" name="Group 26">
              <a:extLst>
                <a:ext uri="{FF2B5EF4-FFF2-40B4-BE49-F238E27FC236}">
                  <a16:creationId xmlns:a16="http://schemas.microsoft.com/office/drawing/2014/main" id="{54422282-D316-1947-BFC3-06A61E631065}"/>
                </a:ext>
              </a:extLst>
            </p:cNvPr>
            <p:cNvGrpSpPr/>
            <p:nvPr/>
          </p:nvGrpSpPr>
          <p:grpSpPr>
            <a:xfrm>
              <a:off x="1495582" y="4957212"/>
              <a:ext cx="126731" cy="209912"/>
              <a:chOff x="2574947" y="3922643"/>
              <a:chExt cx="126731" cy="209912"/>
            </a:xfrm>
          </p:grpSpPr>
          <p:sp>
            <p:nvSpPr>
              <p:cNvPr id="28" name="Smiley Face 27">
                <a:extLst>
                  <a:ext uri="{FF2B5EF4-FFF2-40B4-BE49-F238E27FC236}">
                    <a16:creationId xmlns:a16="http://schemas.microsoft.com/office/drawing/2014/main" id="{B0F07861-EF0F-354A-9BA4-51E3F1270821}"/>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9" name="Triangle 28">
                <a:extLst>
                  <a:ext uri="{FF2B5EF4-FFF2-40B4-BE49-F238E27FC236}">
                    <a16:creationId xmlns:a16="http://schemas.microsoft.com/office/drawing/2014/main" id="{E1826102-40FA-7F44-82FC-4B253EAD5827}"/>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30" name="Group 29">
              <a:extLst>
                <a:ext uri="{FF2B5EF4-FFF2-40B4-BE49-F238E27FC236}">
                  <a16:creationId xmlns:a16="http://schemas.microsoft.com/office/drawing/2014/main" id="{B73B89D6-A1EA-704B-BEB0-FC99CA2231B0}"/>
                </a:ext>
              </a:extLst>
            </p:cNvPr>
            <p:cNvGrpSpPr/>
            <p:nvPr/>
          </p:nvGrpSpPr>
          <p:grpSpPr>
            <a:xfrm>
              <a:off x="1459489" y="4495489"/>
              <a:ext cx="126731" cy="209912"/>
              <a:chOff x="2574947" y="3922643"/>
              <a:chExt cx="126731" cy="209912"/>
            </a:xfrm>
          </p:grpSpPr>
          <p:sp>
            <p:nvSpPr>
              <p:cNvPr id="31" name="Smiley Face 30">
                <a:extLst>
                  <a:ext uri="{FF2B5EF4-FFF2-40B4-BE49-F238E27FC236}">
                    <a16:creationId xmlns:a16="http://schemas.microsoft.com/office/drawing/2014/main" id="{BF2E1DF2-AF8D-6C45-9BA5-649BFAF89DE8}"/>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32" name="Triangle 31">
                <a:extLst>
                  <a:ext uri="{FF2B5EF4-FFF2-40B4-BE49-F238E27FC236}">
                    <a16:creationId xmlns:a16="http://schemas.microsoft.com/office/drawing/2014/main" id="{168B1E8D-C36D-CD48-95F5-B02F7BFDC79B}"/>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33" name="Group 32">
              <a:extLst>
                <a:ext uri="{FF2B5EF4-FFF2-40B4-BE49-F238E27FC236}">
                  <a16:creationId xmlns:a16="http://schemas.microsoft.com/office/drawing/2014/main" id="{57C01226-D885-024F-BF52-D399EFBE0185}"/>
                </a:ext>
              </a:extLst>
            </p:cNvPr>
            <p:cNvGrpSpPr/>
            <p:nvPr/>
          </p:nvGrpSpPr>
          <p:grpSpPr>
            <a:xfrm>
              <a:off x="1322308" y="4743541"/>
              <a:ext cx="126731" cy="209912"/>
              <a:chOff x="2574947" y="3922643"/>
              <a:chExt cx="126731" cy="209912"/>
            </a:xfrm>
          </p:grpSpPr>
          <p:sp>
            <p:nvSpPr>
              <p:cNvPr id="34" name="Smiley Face 33">
                <a:extLst>
                  <a:ext uri="{FF2B5EF4-FFF2-40B4-BE49-F238E27FC236}">
                    <a16:creationId xmlns:a16="http://schemas.microsoft.com/office/drawing/2014/main" id="{35BB7B37-B848-624F-94C0-5514B356B5FF}"/>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35" name="Triangle 34">
                <a:extLst>
                  <a:ext uri="{FF2B5EF4-FFF2-40B4-BE49-F238E27FC236}">
                    <a16:creationId xmlns:a16="http://schemas.microsoft.com/office/drawing/2014/main" id="{3FAD827D-C4C0-6F47-8EA7-D9AC69B17BC3}"/>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36" name="Group 35">
              <a:extLst>
                <a:ext uri="{FF2B5EF4-FFF2-40B4-BE49-F238E27FC236}">
                  <a16:creationId xmlns:a16="http://schemas.microsoft.com/office/drawing/2014/main" id="{C6B1FD94-104C-7644-895C-05093AAC162B}"/>
                </a:ext>
              </a:extLst>
            </p:cNvPr>
            <p:cNvGrpSpPr/>
            <p:nvPr/>
          </p:nvGrpSpPr>
          <p:grpSpPr>
            <a:xfrm>
              <a:off x="2551815" y="3950528"/>
              <a:ext cx="126731" cy="209912"/>
              <a:chOff x="2574947" y="3922643"/>
              <a:chExt cx="126731" cy="209912"/>
            </a:xfrm>
          </p:grpSpPr>
          <p:sp>
            <p:nvSpPr>
              <p:cNvPr id="37" name="Smiley Face 36">
                <a:extLst>
                  <a:ext uri="{FF2B5EF4-FFF2-40B4-BE49-F238E27FC236}">
                    <a16:creationId xmlns:a16="http://schemas.microsoft.com/office/drawing/2014/main" id="{7D1010A7-61CA-A042-9C9E-2EE7EFB32E52}"/>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38" name="Triangle 37">
                <a:extLst>
                  <a:ext uri="{FF2B5EF4-FFF2-40B4-BE49-F238E27FC236}">
                    <a16:creationId xmlns:a16="http://schemas.microsoft.com/office/drawing/2014/main" id="{3FF11568-AD0E-2E4F-900E-E7456276F4B4}"/>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39" name="Group 38">
              <a:extLst>
                <a:ext uri="{FF2B5EF4-FFF2-40B4-BE49-F238E27FC236}">
                  <a16:creationId xmlns:a16="http://schemas.microsoft.com/office/drawing/2014/main" id="{BEE6F78F-7244-9D4C-9898-27DE68BA6A11}"/>
                </a:ext>
              </a:extLst>
            </p:cNvPr>
            <p:cNvGrpSpPr/>
            <p:nvPr/>
          </p:nvGrpSpPr>
          <p:grpSpPr>
            <a:xfrm>
              <a:off x="2704215" y="4102928"/>
              <a:ext cx="126731" cy="209912"/>
              <a:chOff x="2574947" y="3922643"/>
              <a:chExt cx="126731" cy="209912"/>
            </a:xfrm>
          </p:grpSpPr>
          <p:sp>
            <p:nvSpPr>
              <p:cNvPr id="40" name="Smiley Face 39">
                <a:extLst>
                  <a:ext uri="{FF2B5EF4-FFF2-40B4-BE49-F238E27FC236}">
                    <a16:creationId xmlns:a16="http://schemas.microsoft.com/office/drawing/2014/main" id="{E42CB6CE-283B-3244-BA05-B90B0D15EAAA}"/>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41" name="Triangle 40">
                <a:extLst>
                  <a:ext uri="{FF2B5EF4-FFF2-40B4-BE49-F238E27FC236}">
                    <a16:creationId xmlns:a16="http://schemas.microsoft.com/office/drawing/2014/main" id="{C8D6927A-ED96-3249-B3EF-210A7457D123}"/>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42" name="Group 41">
              <a:extLst>
                <a:ext uri="{FF2B5EF4-FFF2-40B4-BE49-F238E27FC236}">
                  <a16:creationId xmlns:a16="http://schemas.microsoft.com/office/drawing/2014/main" id="{DFA22F17-EAB4-2F41-8583-328240D890D8}"/>
                </a:ext>
              </a:extLst>
            </p:cNvPr>
            <p:cNvGrpSpPr/>
            <p:nvPr/>
          </p:nvGrpSpPr>
          <p:grpSpPr>
            <a:xfrm>
              <a:off x="2669668" y="3874858"/>
              <a:ext cx="126731" cy="209912"/>
              <a:chOff x="2574947" y="3922643"/>
              <a:chExt cx="126731" cy="209912"/>
            </a:xfrm>
          </p:grpSpPr>
          <p:sp>
            <p:nvSpPr>
              <p:cNvPr id="43" name="Smiley Face 42">
                <a:extLst>
                  <a:ext uri="{FF2B5EF4-FFF2-40B4-BE49-F238E27FC236}">
                    <a16:creationId xmlns:a16="http://schemas.microsoft.com/office/drawing/2014/main" id="{E55BC230-EA04-3E48-95CA-5D06DDB98B64}"/>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44" name="Triangle 43">
                <a:extLst>
                  <a:ext uri="{FF2B5EF4-FFF2-40B4-BE49-F238E27FC236}">
                    <a16:creationId xmlns:a16="http://schemas.microsoft.com/office/drawing/2014/main" id="{82727B77-5095-5C41-AE9E-16A115651F0F}"/>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45" name="Group 44">
              <a:extLst>
                <a:ext uri="{FF2B5EF4-FFF2-40B4-BE49-F238E27FC236}">
                  <a16:creationId xmlns:a16="http://schemas.microsoft.com/office/drawing/2014/main" id="{E9F26992-DDB6-B549-9EDA-17A319755DC4}"/>
                </a:ext>
              </a:extLst>
            </p:cNvPr>
            <p:cNvGrpSpPr/>
            <p:nvPr/>
          </p:nvGrpSpPr>
          <p:grpSpPr>
            <a:xfrm>
              <a:off x="2822068" y="4027258"/>
              <a:ext cx="126731" cy="209912"/>
              <a:chOff x="2574947" y="3922643"/>
              <a:chExt cx="126731" cy="209912"/>
            </a:xfrm>
          </p:grpSpPr>
          <p:sp>
            <p:nvSpPr>
              <p:cNvPr id="46" name="Smiley Face 45">
                <a:extLst>
                  <a:ext uri="{FF2B5EF4-FFF2-40B4-BE49-F238E27FC236}">
                    <a16:creationId xmlns:a16="http://schemas.microsoft.com/office/drawing/2014/main" id="{372FBA22-DA77-B240-B408-BDF2C5B5A15B}"/>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47" name="Triangle 46">
                <a:extLst>
                  <a:ext uri="{FF2B5EF4-FFF2-40B4-BE49-F238E27FC236}">
                    <a16:creationId xmlns:a16="http://schemas.microsoft.com/office/drawing/2014/main" id="{8D153EF0-403D-F34E-99EB-1EF9E5A80EB2}"/>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48" name="Group 47">
              <a:extLst>
                <a:ext uri="{FF2B5EF4-FFF2-40B4-BE49-F238E27FC236}">
                  <a16:creationId xmlns:a16="http://schemas.microsoft.com/office/drawing/2014/main" id="{30A96974-2795-7E49-A084-1A678E415AE3}"/>
                </a:ext>
              </a:extLst>
            </p:cNvPr>
            <p:cNvGrpSpPr/>
            <p:nvPr/>
          </p:nvGrpSpPr>
          <p:grpSpPr>
            <a:xfrm>
              <a:off x="2580137" y="4172315"/>
              <a:ext cx="126731" cy="209912"/>
              <a:chOff x="2574947" y="3922643"/>
              <a:chExt cx="126731" cy="209912"/>
            </a:xfrm>
          </p:grpSpPr>
          <p:sp>
            <p:nvSpPr>
              <p:cNvPr id="49" name="Smiley Face 48">
                <a:extLst>
                  <a:ext uri="{FF2B5EF4-FFF2-40B4-BE49-F238E27FC236}">
                    <a16:creationId xmlns:a16="http://schemas.microsoft.com/office/drawing/2014/main" id="{D58BC976-22A2-8C4C-9253-1078F0B37133}"/>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50" name="Triangle 49">
                <a:extLst>
                  <a:ext uri="{FF2B5EF4-FFF2-40B4-BE49-F238E27FC236}">
                    <a16:creationId xmlns:a16="http://schemas.microsoft.com/office/drawing/2014/main" id="{2B9AB788-3E9C-7A45-A66C-B0D9373B5A80}"/>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51" name="Group 50">
              <a:extLst>
                <a:ext uri="{FF2B5EF4-FFF2-40B4-BE49-F238E27FC236}">
                  <a16:creationId xmlns:a16="http://schemas.microsoft.com/office/drawing/2014/main" id="{502B5357-D2F6-6842-9B38-80D5E4AA68E5}"/>
                </a:ext>
              </a:extLst>
            </p:cNvPr>
            <p:cNvGrpSpPr/>
            <p:nvPr/>
          </p:nvGrpSpPr>
          <p:grpSpPr>
            <a:xfrm>
              <a:off x="2544044" y="3710592"/>
              <a:ext cx="126731" cy="209912"/>
              <a:chOff x="2574947" y="3922643"/>
              <a:chExt cx="126731" cy="209912"/>
            </a:xfrm>
          </p:grpSpPr>
          <p:sp>
            <p:nvSpPr>
              <p:cNvPr id="52" name="Smiley Face 51">
                <a:extLst>
                  <a:ext uri="{FF2B5EF4-FFF2-40B4-BE49-F238E27FC236}">
                    <a16:creationId xmlns:a16="http://schemas.microsoft.com/office/drawing/2014/main" id="{98E5A047-73F2-3745-9BDE-FBD6C3A1937E}"/>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53" name="Triangle 52">
                <a:extLst>
                  <a:ext uri="{FF2B5EF4-FFF2-40B4-BE49-F238E27FC236}">
                    <a16:creationId xmlns:a16="http://schemas.microsoft.com/office/drawing/2014/main" id="{D1A8991B-82E4-C943-B7D5-26A18B03A77A}"/>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54" name="Group 53">
              <a:extLst>
                <a:ext uri="{FF2B5EF4-FFF2-40B4-BE49-F238E27FC236}">
                  <a16:creationId xmlns:a16="http://schemas.microsoft.com/office/drawing/2014/main" id="{C3C420BD-E98D-C942-AB2D-816A372310F4}"/>
                </a:ext>
              </a:extLst>
            </p:cNvPr>
            <p:cNvGrpSpPr/>
            <p:nvPr/>
          </p:nvGrpSpPr>
          <p:grpSpPr>
            <a:xfrm>
              <a:off x="2406863" y="3958644"/>
              <a:ext cx="126731" cy="209912"/>
              <a:chOff x="2574947" y="3922643"/>
              <a:chExt cx="126731" cy="209912"/>
            </a:xfrm>
          </p:grpSpPr>
          <p:sp>
            <p:nvSpPr>
              <p:cNvPr id="55" name="Smiley Face 54">
                <a:extLst>
                  <a:ext uri="{FF2B5EF4-FFF2-40B4-BE49-F238E27FC236}">
                    <a16:creationId xmlns:a16="http://schemas.microsoft.com/office/drawing/2014/main" id="{49AD20B7-08F6-6B4F-8525-AA9197519C9D}"/>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56" name="Triangle 55">
                <a:extLst>
                  <a:ext uri="{FF2B5EF4-FFF2-40B4-BE49-F238E27FC236}">
                    <a16:creationId xmlns:a16="http://schemas.microsoft.com/office/drawing/2014/main" id="{52C90EB4-A78B-EF44-882F-9C26D160C02D}"/>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57" name="Group 56">
              <a:extLst>
                <a:ext uri="{FF2B5EF4-FFF2-40B4-BE49-F238E27FC236}">
                  <a16:creationId xmlns:a16="http://schemas.microsoft.com/office/drawing/2014/main" id="{BE20DD83-CD02-FF44-BA26-416C0644E98F}"/>
                </a:ext>
              </a:extLst>
            </p:cNvPr>
            <p:cNvGrpSpPr/>
            <p:nvPr/>
          </p:nvGrpSpPr>
          <p:grpSpPr>
            <a:xfrm>
              <a:off x="3578665" y="3079490"/>
              <a:ext cx="126731" cy="209912"/>
              <a:chOff x="2574947" y="3922643"/>
              <a:chExt cx="126731" cy="209912"/>
            </a:xfrm>
          </p:grpSpPr>
          <p:sp>
            <p:nvSpPr>
              <p:cNvPr id="58" name="Smiley Face 57">
                <a:extLst>
                  <a:ext uri="{FF2B5EF4-FFF2-40B4-BE49-F238E27FC236}">
                    <a16:creationId xmlns:a16="http://schemas.microsoft.com/office/drawing/2014/main" id="{438F5552-6A03-6C41-82F8-63859B1F761D}"/>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59" name="Triangle 58">
                <a:extLst>
                  <a:ext uri="{FF2B5EF4-FFF2-40B4-BE49-F238E27FC236}">
                    <a16:creationId xmlns:a16="http://schemas.microsoft.com/office/drawing/2014/main" id="{D3ABC640-6E75-1C43-9E1F-814F4039F53D}"/>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60" name="Group 59">
              <a:extLst>
                <a:ext uri="{FF2B5EF4-FFF2-40B4-BE49-F238E27FC236}">
                  <a16:creationId xmlns:a16="http://schemas.microsoft.com/office/drawing/2014/main" id="{0DE13F9E-5646-F947-A0B0-756E6028DE5D}"/>
                </a:ext>
              </a:extLst>
            </p:cNvPr>
            <p:cNvGrpSpPr/>
            <p:nvPr/>
          </p:nvGrpSpPr>
          <p:grpSpPr>
            <a:xfrm>
              <a:off x="3731065" y="3231890"/>
              <a:ext cx="126731" cy="209912"/>
              <a:chOff x="2574947" y="3922643"/>
              <a:chExt cx="126731" cy="209912"/>
            </a:xfrm>
          </p:grpSpPr>
          <p:sp>
            <p:nvSpPr>
              <p:cNvPr id="61" name="Smiley Face 60">
                <a:extLst>
                  <a:ext uri="{FF2B5EF4-FFF2-40B4-BE49-F238E27FC236}">
                    <a16:creationId xmlns:a16="http://schemas.microsoft.com/office/drawing/2014/main" id="{A77B2DFA-A751-D94C-8DA8-2CC3005D3873}"/>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62" name="Triangle 61">
                <a:extLst>
                  <a:ext uri="{FF2B5EF4-FFF2-40B4-BE49-F238E27FC236}">
                    <a16:creationId xmlns:a16="http://schemas.microsoft.com/office/drawing/2014/main" id="{AC1071A8-D478-884E-BE38-E250A4530C17}"/>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63" name="Group 62">
              <a:extLst>
                <a:ext uri="{FF2B5EF4-FFF2-40B4-BE49-F238E27FC236}">
                  <a16:creationId xmlns:a16="http://schemas.microsoft.com/office/drawing/2014/main" id="{A4633B76-005E-DF4D-BAB7-FDF15F90AA1B}"/>
                </a:ext>
              </a:extLst>
            </p:cNvPr>
            <p:cNvGrpSpPr/>
            <p:nvPr/>
          </p:nvGrpSpPr>
          <p:grpSpPr>
            <a:xfrm>
              <a:off x="3696518" y="3003820"/>
              <a:ext cx="126731" cy="209912"/>
              <a:chOff x="2574947" y="3922643"/>
              <a:chExt cx="126731" cy="209912"/>
            </a:xfrm>
          </p:grpSpPr>
          <p:sp>
            <p:nvSpPr>
              <p:cNvPr id="64" name="Smiley Face 63">
                <a:extLst>
                  <a:ext uri="{FF2B5EF4-FFF2-40B4-BE49-F238E27FC236}">
                    <a16:creationId xmlns:a16="http://schemas.microsoft.com/office/drawing/2014/main" id="{7F2DA0A8-19E7-3E44-9C1B-7944B6BB7EC6}"/>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65" name="Triangle 64">
                <a:extLst>
                  <a:ext uri="{FF2B5EF4-FFF2-40B4-BE49-F238E27FC236}">
                    <a16:creationId xmlns:a16="http://schemas.microsoft.com/office/drawing/2014/main" id="{8B92CCDB-14E1-E047-A668-10158B6DB09B}"/>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66" name="Group 65">
              <a:extLst>
                <a:ext uri="{FF2B5EF4-FFF2-40B4-BE49-F238E27FC236}">
                  <a16:creationId xmlns:a16="http://schemas.microsoft.com/office/drawing/2014/main" id="{9A98E67B-2DDE-9341-BC3D-64F562183F37}"/>
                </a:ext>
              </a:extLst>
            </p:cNvPr>
            <p:cNvGrpSpPr/>
            <p:nvPr/>
          </p:nvGrpSpPr>
          <p:grpSpPr>
            <a:xfrm>
              <a:off x="3848918" y="3156220"/>
              <a:ext cx="126731" cy="209912"/>
              <a:chOff x="2574947" y="3922643"/>
              <a:chExt cx="126731" cy="209912"/>
            </a:xfrm>
          </p:grpSpPr>
          <p:sp>
            <p:nvSpPr>
              <p:cNvPr id="67" name="Smiley Face 66">
                <a:extLst>
                  <a:ext uri="{FF2B5EF4-FFF2-40B4-BE49-F238E27FC236}">
                    <a16:creationId xmlns:a16="http://schemas.microsoft.com/office/drawing/2014/main" id="{4271848F-67C9-8E4F-865B-6BF47D880C25}"/>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68" name="Triangle 67">
                <a:extLst>
                  <a:ext uri="{FF2B5EF4-FFF2-40B4-BE49-F238E27FC236}">
                    <a16:creationId xmlns:a16="http://schemas.microsoft.com/office/drawing/2014/main" id="{617061C8-E176-EF41-9B67-8A9C77CA85BC}"/>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69" name="Group 68">
              <a:extLst>
                <a:ext uri="{FF2B5EF4-FFF2-40B4-BE49-F238E27FC236}">
                  <a16:creationId xmlns:a16="http://schemas.microsoft.com/office/drawing/2014/main" id="{7C57E088-7E00-6A4F-AFB7-77748220BA6C}"/>
                </a:ext>
              </a:extLst>
            </p:cNvPr>
            <p:cNvGrpSpPr/>
            <p:nvPr/>
          </p:nvGrpSpPr>
          <p:grpSpPr>
            <a:xfrm>
              <a:off x="3606987" y="3301277"/>
              <a:ext cx="126731" cy="209912"/>
              <a:chOff x="2574947" y="3922643"/>
              <a:chExt cx="126731" cy="209912"/>
            </a:xfrm>
          </p:grpSpPr>
          <p:sp>
            <p:nvSpPr>
              <p:cNvPr id="70" name="Smiley Face 69">
                <a:extLst>
                  <a:ext uri="{FF2B5EF4-FFF2-40B4-BE49-F238E27FC236}">
                    <a16:creationId xmlns:a16="http://schemas.microsoft.com/office/drawing/2014/main" id="{6341A94B-9001-0F44-82E2-E972D140971A}"/>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71" name="Triangle 70">
                <a:extLst>
                  <a:ext uri="{FF2B5EF4-FFF2-40B4-BE49-F238E27FC236}">
                    <a16:creationId xmlns:a16="http://schemas.microsoft.com/office/drawing/2014/main" id="{9C50E370-1814-CA46-84B0-354C33DA1A90}"/>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72" name="Group 71">
              <a:extLst>
                <a:ext uri="{FF2B5EF4-FFF2-40B4-BE49-F238E27FC236}">
                  <a16:creationId xmlns:a16="http://schemas.microsoft.com/office/drawing/2014/main" id="{48363D30-DF44-1040-9DF6-99A5CEEB3A24}"/>
                </a:ext>
              </a:extLst>
            </p:cNvPr>
            <p:cNvGrpSpPr/>
            <p:nvPr/>
          </p:nvGrpSpPr>
          <p:grpSpPr>
            <a:xfrm>
              <a:off x="3570894" y="2839554"/>
              <a:ext cx="126731" cy="209912"/>
              <a:chOff x="2574947" y="3922643"/>
              <a:chExt cx="126731" cy="209912"/>
            </a:xfrm>
          </p:grpSpPr>
          <p:sp>
            <p:nvSpPr>
              <p:cNvPr id="73" name="Smiley Face 72">
                <a:extLst>
                  <a:ext uri="{FF2B5EF4-FFF2-40B4-BE49-F238E27FC236}">
                    <a16:creationId xmlns:a16="http://schemas.microsoft.com/office/drawing/2014/main" id="{763876E1-749C-E74A-BE19-BDF7F4702125}"/>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74" name="Triangle 73">
                <a:extLst>
                  <a:ext uri="{FF2B5EF4-FFF2-40B4-BE49-F238E27FC236}">
                    <a16:creationId xmlns:a16="http://schemas.microsoft.com/office/drawing/2014/main" id="{83387F69-8F7C-8D42-8690-FB910EA2154F}"/>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75" name="Group 74">
              <a:extLst>
                <a:ext uri="{FF2B5EF4-FFF2-40B4-BE49-F238E27FC236}">
                  <a16:creationId xmlns:a16="http://schemas.microsoft.com/office/drawing/2014/main" id="{3E6274DA-B9EB-D143-8D14-FEA0D2AFB2F7}"/>
                </a:ext>
              </a:extLst>
            </p:cNvPr>
            <p:cNvGrpSpPr/>
            <p:nvPr/>
          </p:nvGrpSpPr>
          <p:grpSpPr>
            <a:xfrm>
              <a:off x="3433713" y="3087606"/>
              <a:ext cx="126731" cy="209912"/>
              <a:chOff x="2574947" y="3922643"/>
              <a:chExt cx="126731" cy="209912"/>
            </a:xfrm>
          </p:grpSpPr>
          <p:sp>
            <p:nvSpPr>
              <p:cNvPr id="76" name="Smiley Face 75">
                <a:extLst>
                  <a:ext uri="{FF2B5EF4-FFF2-40B4-BE49-F238E27FC236}">
                    <a16:creationId xmlns:a16="http://schemas.microsoft.com/office/drawing/2014/main" id="{551BD2EB-90FE-8743-B1DB-49C2C769CA56}"/>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77" name="Triangle 76">
                <a:extLst>
                  <a:ext uri="{FF2B5EF4-FFF2-40B4-BE49-F238E27FC236}">
                    <a16:creationId xmlns:a16="http://schemas.microsoft.com/office/drawing/2014/main" id="{39DCD95F-9F90-8945-9A1C-933DDA9811DE}"/>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grpSp>
        <p:nvGrpSpPr>
          <p:cNvPr id="7" name="Group 6">
            <a:extLst>
              <a:ext uri="{FF2B5EF4-FFF2-40B4-BE49-F238E27FC236}">
                <a16:creationId xmlns:a16="http://schemas.microsoft.com/office/drawing/2014/main" id="{0BB5E968-9954-4940-BC40-399D9BCE7A7A}"/>
              </a:ext>
            </a:extLst>
          </p:cNvPr>
          <p:cNvGrpSpPr/>
          <p:nvPr/>
        </p:nvGrpSpPr>
        <p:grpSpPr>
          <a:xfrm>
            <a:off x="4013918" y="1653464"/>
            <a:ext cx="2640932" cy="515362"/>
            <a:chOff x="4013918" y="1653464"/>
            <a:chExt cx="2640932" cy="515362"/>
          </a:xfrm>
        </p:grpSpPr>
        <p:sp>
          <p:nvSpPr>
            <p:cNvPr id="80" name="Rectangle 79">
              <a:extLst>
                <a:ext uri="{FF2B5EF4-FFF2-40B4-BE49-F238E27FC236}">
                  <a16:creationId xmlns:a16="http://schemas.microsoft.com/office/drawing/2014/main" id="{F08D8F61-E4AC-6F4F-B917-431009076130}"/>
                </a:ext>
              </a:extLst>
            </p:cNvPr>
            <p:cNvSpPr/>
            <p:nvPr/>
          </p:nvSpPr>
          <p:spPr>
            <a:xfrm>
              <a:off x="4013918" y="1771703"/>
              <a:ext cx="914400"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SNP</a:t>
              </a:r>
            </a:p>
          </p:txBody>
        </p:sp>
        <p:cxnSp>
          <p:nvCxnSpPr>
            <p:cNvPr id="82" name="Straight Arrow Connector 81">
              <a:extLst>
                <a:ext uri="{FF2B5EF4-FFF2-40B4-BE49-F238E27FC236}">
                  <a16:creationId xmlns:a16="http://schemas.microsoft.com/office/drawing/2014/main" id="{1B862A76-668B-9D4E-9EB5-DA796D8EF80C}"/>
                </a:ext>
              </a:extLst>
            </p:cNvPr>
            <p:cNvCxnSpPr>
              <a:cxnSpLocks/>
              <a:stCxn id="80" idx="3"/>
            </p:cNvCxnSpPr>
            <p:nvPr/>
          </p:nvCxnSpPr>
          <p:spPr>
            <a:xfrm>
              <a:off x="4928318" y="1940980"/>
              <a:ext cx="672174" cy="1"/>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83" name="Cloud 82">
              <a:extLst>
                <a:ext uri="{FF2B5EF4-FFF2-40B4-BE49-F238E27FC236}">
                  <a16:creationId xmlns:a16="http://schemas.microsoft.com/office/drawing/2014/main" id="{438B7927-C0C3-824E-8B26-C59E1CADD16B}"/>
                </a:ext>
              </a:extLst>
            </p:cNvPr>
            <p:cNvSpPr/>
            <p:nvPr/>
          </p:nvSpPr>
          <p:spPr>
            <a:xfrm>
              <a:off x="5591467" y="1653464"/>
              <a:ext cx="1063383" cy="515362"/>
            </a:xfrm>
            <a:prstGeom prst="clou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err="1"/>
                <a:t>eQTL</a:t>
              </a:r>
              <a:endParaRPr lang="en-US" dirty="0"/>
            </a:p>
          </p:txBody>
        </p:sp>
      </p:grpSp>
      <p:sp>
        <p:nvSpPr>
          <p:cNvPr id="88" name="TextBox 87">
            <a:extLst>
              <a:ext uri="{FF2B5EF4-FFF2-40B4-BE49-F238E27FC236}">
                <a16:creationId xmlns:a16="http://schemas.microsoft.com/office/drawing/2014/main" id="{6259102B-604C-3D4A-B9D1-4E76365D1FF8}"/>
              </a:ext>
            </a:extLst>
          </p:cNvPr>
          <p:cNvSpPr txBox="1"/>
          <p:nvPr/>
        </p:nvSpPr>
        <p:spPr>
          <a:xfrm>
            <a:off x="3570992" y="3435325"/>
            <a:ext cx="3424335" cy="276999"/>
          </a:xfrm>
          <a:prstGeom prst="rect">
            <a:avLst/>
          </a:prstGeom>
          <a:noFill/>
        </p:spPr>
        <p:txBody>
          <a:bodyPr wrap="none" rtlCol="0">
            <a:spAutoFit/>
          </a:bodyPr>
          <a:lstStyle/>
          <a:p>
            <a:r>
              <a:rPr lang="en-US" sz="600" b="1" dirty="0"/>
              <a:t>Transcriptome-scale spatial gene expression in the human dorsolateral prefrontal cortex</a:t>
            </a:r>
          </a:p>
          <a:p>
            <a:r>
              <a:rPr lang="en-US" sz="600" dirty="0"/>
              <a:t>Maynard et al., </a:t>
            </a:r>
            <a:r>
              <a:rPr lang="en-US" sz="600" i="1" dirty="0" err="1"/>
              <a:t>BioRxiv</a:t>
            </a:r>
            <a:endParaRPr lang="en-US" sz="600" dirty="0"/>
          </a:p>
        </p:txBody>
      </p:sp>
      <p:grpSp>
        <p:nvGrpSpPr>
          <p:cNvPr id="5" name="Group 4">
            <a:extLst>
              <a:ext uri="{FF2B5EF4-FFF2-40B4-BE49-F238E27FC236}">
                <a16:creationId xmlns:a16="http://schemas.microsoft.com/office/drawing/2014/main" id="{EB73C013-8192-C249-96BB-CCCA53F24211}"/>
              </a:ext>
            </a:extLst>
          </p:cNvPr>
          <p:cNvGrpSpPr/>
          <p:nvPr/>
        </p:nvGrpSpPr>
        <p:grpSpPr>
          <a:xfrm>
            <a:off x="3809955" y="3795928"/>
            <a:ext cx="4200984" cy="2784130"/>
            <a:chOff x="3809955" y="3795928"/>
            <a:chExt cx="4200984" cy="2784130"/>
          </a:xfrm>
        </p:grpSpPr>
        <p:grpSp>
          <p:nvGrpSpPr>
            <p:cNvPr id="165" name="Group 164">
              <a:extLst>
                <a:ext uri="{FF2B5EF4-FFF2-40B4-BE49-F238E27FC236}">
                  <a16:creationId xmlns:a16="http://schemas.microsoft.com/office/drawing/2014/main" id="{7E1411D0-3FB9-7C4A-B763-EEFCB51E8771}"/>
                </a:ext>
              </a:extLst>
            </p:cNvPr>
            <p:cNvGrpSpPr/>
            <p:nvPr/>
          </p:nvGrpSpPr>
          <p:grpSpPr>
            <a:xfrm>
              <a:off x="3809955" y="3795928"/>
              <a:ext cx="3062057" cy="2784130"/>
              <a:chOff x="4071437" y="3898696"/>
              <a:chExt cx="3062057" cy="2784130"/>
            </a:xfrm>
          </p:grpSpPr>
          <p:cxnSp>
            <p:nvCxnSpPr>
              <p:cNvPr id="91" name="Straight Arrow Connector 90">
                <a:extLst>
                  <a:ext uri="{FF2B5EF4-FFF2-40B4-BE49-F238E27FC236}">
                    <a16:creationId xmlns:a16="http://schemas.microsoft.com/office/drawing/2014/main" id="{EE8B5C7A-BA01-3F4D-8491-482CE7B4DC30}"/>
                  </a:ext>
                </a:extLst>
              </p:cNvPr>
              <p:cNvCxnSpPr/>
              <p:nvPr/>
            </p:nvCxnSpPr>
            <p:spPr>
              <a:xfrm flipV="1">
                <a:off x="4494375" y="4417924"/>
                <a:ext cx="0" cy="1798896"/>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a:extLst>
                  <a:ext uri="{FF2B5EF4-FFF2-40B4-BE49-F238E27FC236}">
                    <a16:creationId xmlns:a16="http://schemas.microsoft.com/office/drawing/2014/main" id="{E2C47BE1-5D3F-B642-B498-B7BB3C4E86C9}"/>
                  </a:ext>
                </a:extLst>
              </p:cNvPr>
              <p:cNvCxnSpPr/>
              <p:nvPr/>
            </p:nvCxnSpPr>
            <p:spPr>
              <a:xfrm>
                <a:off x="4494375" y="6216820"/>
                <a:ext cx="2104765" cy="0"/>
              </a:xfrm>
              <a:prstGeom prst="straightConnector1">
                <a:avLst/>
              </a:prstGeom>
              <a:ln w="15875">
                <a:solidFill>
                  <a:schemeClr val="tx2">
                    <a:lumMod val="40000"/>
                    <a:lumOff val="6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0EDB13A0-F57D-FF42-9501-6D8E20DAF12C}"/>
                  </a:ext>
                </a:extLst>
              </p:cNvPr>
              <p:cNvSpPr txBox="1"/>
              <p:nvPr/>
            </p:nvSpPr>
            <p:spPr>
              <a:xfrm>
                <a:off x="4698862" y="6240211"/>
                <a:ext cx="1848583" cy="261610"/>
              </a:xfrm>
              <a:prstGeom prst="rect">
                <a:avLst/>
              </a:prstGeom>
              <a:noFill/>
            </p:spPr>
            <p:txBody>
              <a:bodyPr wrap="none" rtlCol="0">
                <a:spAutoFit/>
              </a:bodyPr>
              <a:lstStyle/>
              <a:p>
                <a:r>
                  <a:rPr lang="en-US" sz="1050" dirty="0"/>
                  <a:t>AA.----------AG.-----------GG</a:t>
                </a:r>
              </a:p>
            </p:txBody>
          </p:sp>
          <p:sp>
            <p:nvSpPr>
              <p:cNvPr id="94" name="TextBox 93">
                <a:extLst>
                  <a:ext uri="{FF2B5EF4-FFF2-40B4-BE49-F238E27FC236}">
                    <a16:creationId xmlns:a16="http://schemas.microsoft.com/office/drawing/2014/main" id="{06910A65-E214-8E4C-BB36-82701819377C}"/>
                  </a:ext>
                </a:extLst>
              </p:cNvPr>
              <p:cNvSpPr txBox="1"/>
              <p:nvPr/>
            </p:nvSpPr>
            <p:spPr>
              <a:xfrm>
                <a:off x="4071437" y="6451994"/>
                <a:ext cx="3062057" cy="230832"/>
              </a:xfrm>
              <a:prstGeom prst="rect">
                <a:avLst/>
              </a:prstGeom>
              <a:noFill/>
            </p:spPr>
            <p:txBody>
              <a:bodyPr wrap="none" rtlCol="0">
                <a:spAutoFit/>
              </a:bodyPr>
              <a:lstStyle/>
              <a:p>
                <a:r>
                  <a:rPr lang="en-US" sz="900" i="1" dirty="0"/>
                  <a:t>Genotype at a </a:t>
                </a:r>
                <a:r>
                  <a:rPr lang="en-US" sz="700" i="1" dirty="0"/>
                  <a:t>SNP – which sits on GENE ABCD’s Transcription site</a:t>
                </a:r>
                <a:endParaRPr lang="en-US" sz="900" i="1" dirty="0"/>
              </a:p>
            </p:txBody>
          </p:sp>
          <p:sp>
            <p:nvSpPr>
              <p:cNvPr id="95" name="TextBox 94">
                <a:extLst>
                  <a:ext uri="{FF2B5EF4-FFF2-40B4-BE49-F238E27FC236}">
                    <a16:creationId xmlns:a16="http://schemas.microsoft.com/office/drawing/2014/main" id="{2CB974DE-5B8F-7142-A54C-498D63E48172}"/>
                  </a:ext>
                </a:extLst>
              </p:cNvPr>
              <p:cNvSpPr txBox="1"/>
              <p:nvPr/>
            </p:nvSpPr>
            <p:spPr>
              <a:xfrm rot="16200000">
                <a:off x="4004244" y="4176497"/>
                <a:ext cx="801823" cy="246221"/>
              </a:xfrm>
              <a:prstGeom prst="rect">
                <a:avLst/>
              </a:prstGeom>
              <a:noFill/>
            </p:spPr>
            <p:txBody>
              <a:bodyPr wrap="none" rtlCol="0">
                <a:spAutoFit/>
              </a:bodyPr>
              <a:lstStyle/>
              <a:p>
                <a:r>
                  <a:rPr lang="en-US" sz="1000" i="1" dirty="0"/>
                  <a:t>expression</a:t>
                </a:r>
              </a:p>
            </p:txBody>
          </p:sp>
          <p:grpSp>
            <p:nvGrpSpPr>
              <p:cNvPr id="161" name="Group 160">
                <a:extLst>
                  <a:ext uri="{FF2B5EF4-FFF2-40B4-BE49-F238E27FC236}">
                    <a16:creationId xmlns:a16="http://schemas.microsoft.com/office/drawing/2014/main" id="{10F719CD-C284-384B-93F2-2CDF19A40663}"/>
                  </a:ext>
                </a:extLst>
              </p:cNvPr>
              <p:cNvGrpSpPr/>
              <p:nvPr/>
            </p:nvGrpSpPr>
            <p:grpSpPr>
              <a:xfrm>
                <a:off x="4654409" y="5706172"/>
                <a:ext cx="348473" cy="455850"/>
                <a:chOff x="4654409" y="5706172"/>
                <a:chExt cx="348473" cy="455850"/>
              </a:xfrm>
              <a:solidFill>
                <a:schemeClr val="tx1"/>
              </a:solidFill>
            </p:grpSpPr>
            <p:grpSp>
              <p:nvGrpSpPr>
                <p:cNvPr id="96" name="Group 95">
                  <a:extLst>
                    <a:ext uri="{FF2B5EF4-FFF2-40B4-BE49-F238E27FC236}">
                      <a16:creationId xmlns:a16="http://schemas.microsoft.com/office/drawing/2014/main" id="{453FEE5D-DA7D-EE46-97B7-9ACF999A54E3}"/>
                    </a:ext>
                  </a:extLst>
                </p:cNvPr>
                <p:cNvGrpSpPr/>
                <p:nvPr/>
              </p:nvGrpSpPr>
              <p:grpSpPr>
                <a:xfrm>
                  <a:off x="4747615" y="5869021"/>
                  <a:ext cx="81490" cy="142471"/>
                  <a:chOff x="2574947" y="3922643"/>
                  <a:chExt cx="126731" cy="209912"/>
                </a:xfrm>
                <a:grpFill/>
              </p:grpSpPr>
              <p:sp>
                <p:nvSpPr>
                  <p:cNvPr id="157" name="Smiley Face 156">
                    <a:extLst>
                      <a:ext uri="{FF2B5EF4-FFF2-40B4-BE49-F238E27FC236}">
                        <a16:creationId xmlns:a16="http://schemas.microsoft.com/office/drawing/2014/main" id="{2C2CFFE6-024E-744A-BB5B-880098702EFC}"/>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58" name="Triangle 157">
                    <a:extLst>
                      <a:ext uri="{FF2B5EF4-FFF2-40B4-BE49-F238E27FC236}">
                        <a16:creationId xmlns:a16="http://schemas.microsoft.com/office/drawing/2014/main" id="{2F85D991-2F5A-0C41-BC90-21D5B095DE70}"/>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97" name="Group 96">
                  <a:extLst>
                    <a:ext uri="{FF2B5EF4-FFF2-40B4-BE49-F238E27FC236}">
                      <a16:creationId xmlns:a16="http://schemas.microsoft.com/office/drawing/2014/main" id="{E2FF3E26-3E43-BA47-818C-DED0A49CA358}"/>
                    </a:ext>
                  </a:extLst>
                </p:cNvPr>
                <p:cNvGrpSpPr/>
                <p:nvPr/>
              </p:nvGrpSpPr>
              <p:grpSpPr>
                <a:xfrm>
                  <a:off x="4845611" y="5972457"/>
                  <a:ext cx="81490" cy="142471"/>
                  <a:chOff x="2574947" y="3922643"/>
                  <a:chExt cx="126731" cy="209912"/>
                </a:xfrm>
                <a:grpFill/>
              </p:grpSpPr>
              <p:sp>
                <p:nvSpPr>
                  <p:cNvPr id="155" name="Smiley Face 154">
                    <a:extLst>
                      <a:ext uri="{FF2B5EF4-FFF2-40B4-BE49-F238E27FC236}">
                        <a16:creationId xmlns:a16="http://schemas.microsoft.com/office/drawing/2014/main" id="{0114260D-0C0A-FD47-8714-D0C06041D468}"/>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56" name="Triangle 155">
                    <a:extLst>
                      <a:ext uri="{FF2B5EF4-FFF2-40B4-BE49-F238E27FC236}">
                        <a16:creationId xmlns:a16="http://schemas.microsoft.com/office/drawing/2014/main" id="{240D465D-3160-C841-A119-C375E1F3DB88}"/>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98" name="Group 97">
                  <a:extLst>
                    <a:ext uri="{FF2B5EF4-FFF2-40B4-BE49-F238E27FC236}">
                      <a16:creationId xmlns:a16="http://schemas.microsoft.com/office/drawing/2014/main" id="{70DF6671-330C-A141-B7BF-26FDD503CC5C}"/>
                    </a:ext>
                  </a:extLst>
                </p:cNvPr>
                <p:cNvGrpSpPr/>
                <p:nvPr/>
              </p:nvGrpSpPr>
              <p:grpSpPr>
                <a:xfrm>
                  <a:off x="4823396" y="5817662"/>
                  <a:ext cx="81490" cy="142471"/>
                  <a:chOff x="2574947" y="3922643"/>
                  <a:chExt cx="126731" cy="209912"/>
                </a:xfrm>
                <a:grpFill/>
              </p:grpSpPr>
              <p:sp>
                <p:nvSpPr>
                  <p:cNvPr id="153" name="Smiley Face 152">
                    <a:extLst>
                      <a:ext uri="{FF2B5EF4-FFF2-40B4-BE49-F238E27FC236}">
                        <a16:creationId xmlns:a16="http://schemas.microsoft.com/office/drawing/2014/main" id="{14B9301C-8370-2448-822C-8CD7DC2F17B6}"/>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54" name="Triangle 153">
                    <a:extLst>
                      <a:ext uri="{FF2B5EF4-FFF2-40B4-BE49-F238E27FC236}">
                        <a16:creationId xmlns:a16="http://schemas.microsoft.com/office/drawing/2014/main" id="{BA6F586A-3B03-E74A-8C24-5F83BB6FE01F}"/>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99" name="Group 98">
                  <a:extLst>
                    <a:ext uri="{FF2B5EF4-FFF2-40B4-BE49-F238E27FC236}">
                      <a16:creationId xmlns:a16="http://schemas.microsoft.com/office/drawing/2014/main" id="{8448F8E3-2526-4447-B87C-7D5BBF21EE0C}"/>
                    </a:ext>
                  </a:extLst>
                </p:cNvPr>
                <p:cNvGrpSpPr/>
                <p:nvPr/>
              </p:nvGrpSpPr>
              <p:grpSpPr>
                <a:xfrm>
                  <a:off x="4921392" y="5921099"/>
                  <a:ext cx="81490" cy="142471"/>
                  <a:chOff x="2574947" y="3922643"/>
                  <a:chExt cx="126731" cy="209912"/>
                </a:xfrm>
                <a:grpFill/>
              </p:grpSpPr>
              <p:sp>
                <p:nvSpPr>
                  <p:cNvPr id="151" name="Smiley Face 150">
                    <a:extLst>
                      <a:ext uri="{FF2B5EF4-FFF2-40B4-BE49-F238E27FC236}">
                        <a16:creationId xmlns:a16="http://schemas.microsoft.com/office/drawing/2014/main" id="{1BFA25D4-647A-4042-838D-C440499A3255}"/>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52" name="Triangle 151">
                    <a:extLst>
                      <a:ext uri="{FF2B5EF4-FFF2-40B4-BE49-F238E27FC236}">
                        <a16:creationId xmlns:a16="http://schemas.microsoft.com/office/drawing/2014/main" id="{2D349E01-1A67-6146-8E0B-5068DD6CAC5D}"/>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00" name="Group 99">
                  <a:extLst>
                    <a:ext uri="{FF2B5EF4-FFF2-40B4-BE49-F238E27FC236}">
                      <a16:creationId xmlns:a16="http://schemas.microsoft.com/office/drawing/2014/main" id="{77C01125-98B7-F34E-8682-381C1F721853}"/>
                    </a:ext>
                  </a:extLst>
                </p:cNvPr>
                <p:cNvGrpSpPr/>
                <p:nvPr/>
              </p:nvGrpSpPr>
              <p:grpSpPr>
                <a:xfrm>
                  <a:off x="4765827" y="6019551"/>
                  <a:ext cx="81490" cy="142471"/>
                  <a:chOff x="2574947" y="3922643"/>
                  <a:chExt cx="126731" cy="209912"/>
                </a:xfrm>
                <a:grpFill/>
              </p:grpSpPr>
              <p:sp>
                <p:nvSpPr>
                  <p:cNvPr id="149" name="Smiley Face 148">
                    <a:extLst>
                      <a:ext uri="{FF2B5EF4-FFF2-40B4-BE49-F238E27FC236}">
                        <a16:creationId xmlns:a16="http://schemas.microsoft.com/office/drawing/2014/main" id="{09B8BA04-6926-E14C-ADE5-9F0BA8455C1B}"/>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50" name="Triangle 149">
                    <a:extLst>
                      <a:ext uri="{FF2B5EF4-FFF2-40B4-BE49-F238E27FC236}">
                        <a16:creationId xmlns:a16="http://schemas.microsoft.com/office/drawing/2014/main" id="{8B191D17-9E9E-3E47-AB34-D6B1ABD18C1B}"/>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01" name="Group 100">
                  <a:extLst>
                    <a:ext uri="{FF2B5EF4-FFF2-40B4-BE49-F238E27FC236}">
                      <a16:creationId xmlns:a16="http://schemas.microsoft.com/office/drawing/2014/main" id="{BB430421-EF2D-5445-A805-65E4AA05916F}"/>
                    </a:ext>
                  </a:extLst>
                </p:cNvPr>
                <p:cNvGrpSpPr/>
                <p:nvPr/>
              </p:nvGrpSpPr>
              <p:grpSpPr>
                <a:xfrm>
                  <a:off x="4742619" y="5706172"/>
                  <a:ext cx="81490" cy="142471"/>
                  <a:chOff x="2574947" y="3922643"/>
                  <a:chExt cx="126731" cy="209912"/>
                </a:xfrm>
                <a:grpFill/>
              </p:grpSpPr>
              <p:sp>
                <p:nvSpPr>
                  <p:cNvPr id="147" name="Smiley Face 146">
                    <a:extLst>
                      <a:ext uri="{FF2B5EF4-FFF2-40B4-BE49-F238E27FC236}">
                        <a16:creationId xmlns:a16="http://schemas.microsoft.com/office/drawing/2014/main" id="{D871C5D5-785D-6C42-ABE5-1C0648388FE0}"/>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48" name="Triangle 147">
                    <a:extLst>
                      <a:ext uri="{FF2B5EF4-FFF2-40B4-BE49-F238E27FC236}">
                        <a16:creationId xmlns:a16="http://schemas.microsoft.com/office/drawing/2014/main" id="{EF9AB515-A753-404F-98D5-3B6680C67F26}"/>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02" name="Group 101">
                  <a:extLst>
                    <a:ext uri="{FF2B5EF4-FFF2-40B4-BE49-F238E27FC236}">
                      <a16:creationId xmlns:a16="http://schemas.microsoft.com/office/drawing/2014/main" id="{45A60F88-763C-F64F-A47D-D53EE11267D2}"/>
                    </a:ext>
                  </a:extLst>
                </p:cNvPr>
                <p:cNvGrpSpPr/>
                <p:nvPr/>
              </p:nvGrpSpPr>
              <p:grpSpPr>
                <a:xfrm>
                  <a:off x="4654409" y="5874529"/>
                  <a:ext cx="81490" cy="142471"/>
                  <a:chOff x="2574947" y="3922643"/>
                  <a:chExt cx="126731" cy="209912"/>
                </a:xfrm>
                <a:grpFill/>
              </p:grpSpPr>
              <p:sp>
                <p:nvSpPr>
                  <p:cNvPr id="145" name="Smiley Face 144">
                    <a:extLst>
                      <a:ext uri="{FF2B5EF4-FFF2-40B4-BE49-F238E27FC236}">
                        <a16:creationId xmlns:a16="http://schemas.microsoft.com/office/drawing/2014/main" id="{40128C77-6ED0-BB4F-947A-B78F789AFE91}"/>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146" name="Triangle 145">
                    <a:extLst>
                      <a:ext uri="{FF2B5EF4-FFF2-40B4-BE49-F238E27FC236}">
                        <a16:creationId xmlns:a16="http://schemas.microsoft.com/office/drawing/2014/main" id="{7204366C-2B29-CE4D-8D10-2CA7CD28C932}"/>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grpSp>
            <p:nvGrpSpPr>
              <p:cNvPr id="160" name="Group 159">
                <a:extLst>
                  <a:ext uri="{FF2B5EF4-FFF2-40B4-BE49-F238E27FC236}">
                    <a16:creationId xmlns:a16="http://schemas.microsoft.com/office/drawing/2014/main" id="{E275CA35-2283-5A4F-B46B-AAC55B5303E8}"/>
                  </a:ext>
                </a:extLst>
              </p:cNvPr>
              <p:cNvGrpSpPr/>
              <p:nvPr/>
            </p:nvGrpSpPr>
            <p:grpSpPr>
              <a:xfrm>
                <a:off x="5372522" y="5693174"/>
                <a:ext cx="348472" cy="455850"/>
                <a:chOff x="5351792" y="5173449"/>
                <a:chExt cx="348472" cy="455850"/>
              </a:xfrm>
              <a:solidFill>
                <a:schemeClr val="tx1"/>
              </a:solidFill>
            </p:grpSpPr>
            <p:grpSp>
              <p:nvGrpSpPr>
                <p:cNvPr id="103" name="Group 102">
                  <a:extLst>
                    <a:ext uri="{FF2B5EF4-FFF2-40B4-BE49-F238E27FC236}">
                      <a16:creationId xmlns:a16="http://schemas.microsoft.com/office/drawing/2014/main" id="{9A86EB90-F067-BA4A-9028-F34D7E2BEB73}"/>
                    </a:ext>
                  </a:extLst>
                </p:cNvPr>
                <p:cNvGrpSpPr/>
                <p:nvPr/>
              </p:nvGrpSpPr>
              <p:grpSpPr>
                <a:xfrm>
                  <a:off x="5444998" y="5336297"/>
                  <a:ext cx="81490" cy="142471"/>
                  <a:chOff x="2574947" y="3922643"/>
                  <a:chExt cx="126731" cy="209912"/>
                </a:xfrm>
                <a:grpFill/>
              </p:grpSpPr>
              <p:sp>
                <p:nvSpPr>
                  <p:cNvPr id="143" name="Smiley Face 142">
                    <a:extLst>
                      <a:ext uri="{FF2B5EF4-FFF2-40B4-BE49-F238E27FC236}">
                        <a16:creationId xmlns:a16="http://schemas.microsoft.com/office/drawing/2014/main" id="{62A81C4F-E618-7342-9C26-0A26FDCB4551}"/>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44" name="Triangle 143">
                    <a:extLst>
                      <a:ext uri="{FF2B5EF4-FFF2-40B4-BE49-F238E27FC236}">
                        <a16:creationId xmlns:a16="http://schemas.microsoft.com/office/drawing/2014/main" id="{8D39789A-BDC6-3145-92B4-465E7BD5ECD3}"/>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4" name="Group 103">
                  <a:extLst>
                    <a:ext uri="{FF2B5EF4-FFF2-40B4-BE49-F238E27FC236}">
                      <a16:creationId xmlns:a16="http://schemas.microsoft.com/office/drawing/2014/main" id="{7C968F1B-301F-394C-A45B-A8207199B2BC}"/>
                    </a:ext>
                  </a:extLst>
                </p:cNvPr>
                <p:cNvGrpSpPr/>
                <p:nvPr/>
              </p:nvGrpSpPr>
              <p:grpSpPr>
                <a:xfrm>
                  <a:off x="5542993" y="5439734"/>
                  <a:ext cx="81490" cy="142471"/>
                  <a:chOff x="2574947" y="3922643"/>
                  <a:chExt cx="126731" cy="209912"/>
                </a:xfrm>
                <a:grpFill/>
              </p:grpSpPr>
              <p:sp>
                <p:nvSpPr>
                  <p:cNvPr id="141" name="Smiley Face 140">
                    <a:extLst>
                      <a:ext uri="{FF2B5EF4-FFF2-40B4-BE49-F238E27FC236}">
                        <a16:creationId xmlns:a16="http://schemas.microsoft.com/office/drawing/2014/main" id="{37E3AA18-1C83-044A-9BBF-905B266D5820}"/>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42" name="Triangle 141">
                    <a:extLst>
                      <a:ext uri="{FF2B5EF4-FFF2-40B4-BE49-F238E27FC236}">
                        <a16:creationId xmlns:a16="http://schemas.microsoft.com/office/drawing/2014/main" id="{D9BBAE0B-8970-0340-81A1-078947E17202}"/>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5" name="Group 104">
                  <a:extLst>
                    <a:ext uri="{FF2B5EF4-FFF2-40B4-BE49-F238E27FC236}">
                      <a16:creationId xmlns:a16="http://schemas.microsoft.com/office/drawing/2014/main" id="{E484B834-0968-AE44-8EA9-B736B7EAF608}"/>
                    </a:ext>
                  </a:extLst>
                </p:cNvPr>
                <p:cNvGrpSpPr/>
                <p:nvPr/>
              </p:nvGrpSpPr>
              <p:grpSpPr>
                <a:xfrm>
                  <a:off x="5520779" y="5284939"/>
                  <a:ext cx="81490" cy="142471"/>
                  <a:chOff x="2574947" y="3922643"/>
                  <a:chExt cx="126731" cy="209912"/>
                </a:xfrm>
                <a:grpFill/>
              </p:grpSpPr>
              <p:sp>
                <p:nvSpPr>
                  <p:cNvPr id="139" name="Smiley Face 138">
                    <a:extLst>
                      <a:ext uri="{FF2B5EF4-FFF2-40B4-BE49-F238E27FC236}">
                        <a16:creationId xmlns:a16="http://schemas.microsoft.com/office/drawing/2014/main" id="{C4818A95-732B-BA40-BBAC-4EFE7E783303}"/>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40" name="Triangle 139">
                    <a:extLst>
                      <a:ext uri="{FF2B5EF4-FFF2-40B4-BE49-F238E27FC236}">
                        <a16:creationId xmlns:a16="http://schemas.microsoft.com/office/drawing/2014/main" id="{9D165C0B-EA20-CD49-8B89-3D8EF6A43FB5}"/>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6" name="Group 105">
                  <a:extLst>
                    <a:ext uri="{FF2B5EF4-FFF2-40B4-BE49-F238E27FC236}">
                      <a16:creationId xmlns:a16="http://schemas.microsoft.com/office/drawing/2014/main" id="{8F6E3557-D572-BB44-94BD-B38AB85C6881}"/>
                    </a:ext>
                  </a:extLst>
                </p:cNvPr>
                <p:cNvGrpSpPr/>
                <p:nvPr/>
              </p:nvGrpSpPr>
              <p:grpSpPr>
                <a:xfrm>
                  <a:off x="5618774" y="5388375"/>
                  <a:ext cx="81490" cy="142471"/>
                  <a:chOff x="2574947" y="3922643"/>
                  <a:chExt cx="126731" cy="209912"/>
                </a:xfrm>
                <a:grpFill/>
              </p:grpSpPr>
              <p:sp>
                <p:nvSpPr>
                  <p:cNvPr id="137" name="Smiley Face 136">
                    <a:extLst>
                      <a:ext uri="{FF2B5EF4-FFF2-40B4-BE49-F238E27FC236}">
                        <a16:creationId xmlns:a16="http://schemas.microsoft.com/office/drawing/2014/main" id="{85BA8C08-C029-DF49-AD86-6CCA2C7CDCBF}"/>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38" name="Triangle 137">
                    <a:extLst>
                      <a:ext uri="{FF2B5EF4-FFF2-40B4-BE49-F238E27FC236}">
                        <a16:creationId xmlns:a16="http://schemas.microsoft.com/office/drawing/2014/main" id="{42582552-D997-2449-8BCE-C3FEC14BA967}"/>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7" name="Group 106">
                  <a:extLst>
                    <a:ext uri="{FF2B5EF4-FFF2-40B4-BE49-F238E27FC236}">
                      <a16:creationId xmlns:a16="http://schemas.microsoft.com/office/drawing/2014/main" id="{8E7A0A9B-C897-8041-86E5-BEDACB690DD0}"/>
                    </a:ext>
                  </a:extLst>
                </p:cNvPr>
                <p:cNvGrpSpPr/>
                <p:nvPr/>
              </p:nvGrpSpPr>
              <p:grpSpPr>
                <a:xfrm>
                  <a:off x="5463209" y="5486828"/>
                  <a:ext cx="81490" cy="142471"/>
                  <a:chOff x="2574947" y="3922643"/>
                  <a:chExt cx="126731" cy="209912"/>
                </a:xfrm>
                <a:grpFill/>
              </p:grpSpPr>
              <p:sp>
                <p:nvSpPr>
                  <p:cNvPr id="135" name="Smiley Face 134">
                    <a:extLst>
                      <a:ext uri="{FF2B5EF4-FFF2-40B4-BE49-F238E27FC236}">
                        <a16:creationId xmlns:a16="http://schemas.microsoft.com/office/drawing/2014/main" id="{3A3A4521-85CD-894B-81C0-7803E8AB296C}"/>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36" name="Triangle 135">
                    <a:extLst>
                      <a:ext uri="{FF2B5EF4-FFF2-40B4-BE49-F238E27FC236}">
                        <a16:creationId xmlns:a16="http://schemas.microsoft.com/office/drawing/2014/main" id="{3C0D5CE2-CC6A-704C-8962-0F773C613186}"/>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8" name="Group 107">
                  <a:extLst>
                    <a:ext uri="{FF2B5EF4-FFF2-40B4-BE49-F238E27FC236}">
                      <a16:creationId xmlns:a16="http://schemas.microsoft.com/office/drawing/2014/main" id="{8439F5C0-D75F-EA45-BA74-FD3BE77477C7}"/>
                    </a:ext>
                  </a:extLst>
                </p:cNvPr>
                <p:cNvGrpSpPr/>
                <p:nvPr/>
              </p:nvGrpSpPr>
              <p:grpSpPr>
                <a:xfrm>
                  <a:off x="5440001" y="5173449"/>
                  <a:ext cx="81490" cy="142471"/>
                  <a:chOff x="2574947" y="3922643"/>
                  <a:chExt cx="126731" cy="209912"/>
                </a:xfrm>
                <a:grpFill/>
              </p:grpSpPr>
              <p:sp>
                <p:nvSpPr>
                  <p:cNvPr id="133" name="Smiley Face 132">
                    <a:extLst>
                      <a:ext uri="{FF2B5EF4-FFF2-40B4-BE49-F238E27FC236}">
                        <a16:creationId xmlns:a16="http://schemas.microsoft.com/office/drawing/2014/main" id="{C75A6DD0-EBE7-3544-96A0-F3B6E2F6DDFA}"/>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34" name="Triangle 133">
                    <a:extLst>
                      <a:ext uri="{FF2B5EF4-FFF2-40B4-BE49-F238E27FC236}">
                        <a16:creationId xmlns:a16="http://schemas.microsoft.com/office/drawing/2014/main" id="{114DE30D-AEFC-D34B-B84D-62B748590F67}"/>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09" name="Group 108">
                  <a:extLst>
                    <a:ext uri="{FF2B5EF4-FFF2-40B4-BE49-F238E27FC236}">
                      <a16:creationId xmlns:a16="http://schemas.microsoft.com/office/drawing/2014/main" id="{D509A90B-E6E6-CC41-B67E-B27B9A4200CD}"/>
                    </a:ext>
                  </a:extLst>
                </p:cNvPr>
                <p:cNvGrpSpPr/>
                <p:nvPr/>
              </p:nvGrpSpPr>
              <p:grpSpPr>
                <a:xfrm>
                  <a:off x="5351792" y="5341806"/>
                  <a:ext cx="81490" cy="142471"/>
                  <a:chOff x="2574947" y="3922643"/>
                  <a:chExt cx="126731" cy="209912"/>
                </a:xfrm>
                <a:grpFill/>
              </p:grpSpPr>
              <p:sp>
                <p:nvSpPr>
                  <p:cNvPr id="131" name="Smiley Face 130">
                    <a:extLst>
                      <a:ext uri="{FF2B5EF4-FFF2-40B4-BE49-F238E27FC236}">
                        <a16:creationId xmlns:a16="http://schemas.microsoft.com/office/drawing/2014/main" id="{19D65592-69F4-EE43-91FE-5DF2E325E195}"/>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132" name="Triangle 131">
                    <a:extLst>
                      <a:ext uri="{FF2B5EF4-FFF2-40B4-BE49-F238E27FC236}">
                        <a16:creationId xmlns:a16="http://schemas.microsoft.com/office/drawing/2014/main" id="{94D14211-636D-F841-A1F6-D8DE8A9442CF}"/>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grpSp>
            <p:nvGrpSpPr>
              <p:cNvPr id="159" name="Group 158">
                <a:extLst>
                  <a:ext uri="{FF2B5EF4-FFF2-40B4-BE49-F238E27FC236}">
                    <a16:creationId xmlns:a16="http://schemas.microsoft.com/office/drawing/2014/main" id="{DCC1A0FD-ABF4-9F41-A85B-770CD4187E48}"/>
                  </a:ext>
                </a:extLst>
              </p:cNvPr>
              <p:cNvGrpSpPr/>
              <p:nvPr/>
            </p:nvGrpSpPr>
            <p:grpSpPr>
              <a:xfrm>
                <a:off x="6066020" y="5703524"/>
                <a:ext cx="348472" cy="455851"/>
                <a:chOff x="6012070" y="4582260"/>
                <a:chExt cx="348472" cy="455851"/>
              </a:xfrm>
              <a:solidFill>
                <a:schemeClr val="tx1"/>
              </a:solidFill>
            </p:grpSpPr>
            <p:grpSp>
              <p:nvGrpSpPr>
                <p:cNvPr id="110" name="Group 109">
                  <a:extLst>
                    <a:ext uri="{FF2B5EF4-FFF2-40B4-BE49-F238E27FC236}">
                      <a16:creationId xmlns:a16="http://schemas.microsoft.com/office/drawing/2014/main" id="{3B1BAB9F-FC53-1C41-B3E0-BDC3611EF6FC}"/>
                    </a:ext>
                  </a:extLst>
                </p:cNvPr>
                <p:cNvGrpSpPr/>
                <p:nvPr/>
              </p:nvGrpSpPr>
              <p:grpSpPr>
                <a:xfrm>
                  <a:off x="6105276" y="4745109"/>
                  <a:ext cx="81490" cy="142471"/>
                  <a:chOff x="2574947" y="3922643"/>
                  <a:chExt cx="126731" cy="209912"/>
                </a:xfrm>
                <a:grpFill/>
              </p:grpSpPr>
              <p:sp>
                <p:nvSpPr>
                  <p:cNvPr id="129" name="Smiley Face 128">
                    <a:extLst>
                      <a:ext uri="{FF2B5EF4-FFF2-40B4-BE49-F238E27FC236}">
                        <a16:creationId xmlns:a16="http://schemas.microsoft.com/office/drawing/2014/main" id="{9B30697E-5B70-7341-BE47-CACD50D3DB25}"/>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30" name="Triangle 129">
                    <a:extLst>
                      <a:ext uri="{FF2B5EF4-FFF2-40B4-BE49-F238E27FC236}">
                        <a16:creationId xmlns:a16="http://schemas.microsoft.com/office/drawing/2014/main" id="{D1A9FB1F-2D0A-7744-8169-9DC775F0E325}"/>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1" name="Group 110">
                  <a:extLst>
                    <a:ext uri="{FF2B5EF4-FFF2-40B4-BE49-F238E27FC236}">
                      <a16:creationId xmlns:a16="http://schemas.microsoft.com/office/drawing/2014/main" id="{548371F1-ACB9-2445-9391-57C3D285BD43}"/>
                    </a:ext>
                  </a:extLst>
                </p:cNvPr>
                <p:cNvGrpSpPr/>
                <p:nvPr/>
              </p:nvGrpSpPr>
              <p:grpSpPr>
                <a:xfrm>
                  <a:off x="6203271" y="4848545"/>
                  <a:ext cx="81490" cy="142471"/>
                  <a:chOff x="2574947" y="3922643"/>
                  <a:chExt cx="126731" cy="209912"/>
                </a:xfrm>
                <a:grpFill/>
              </p:grpSpPr>
              <p:sp>
                <p:nvSpPr>
                  <p:cNvPr id="127" name="Smiley Face 126">
                    <a:extLst>
                      <a:ext uri="{FF2B5EF4-FFF2-40B4-BE49-F238E27FC236}">
                        <a16:creationId xmlns:a16="http://schemas.microsoft.com/office/drawing/2014/main" id="{7A4BDE5B-4110-FE40-8C70-6E2EAB1D5F20}"/>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28" name="Triangle 127">
                    <a:extLst>
                      <a:ext uri="{FF2B5EF4-FFF2-40B4-BE49-F238E27FC236}">
                        <a16:creationId xmlns:a16="http://schemas.microsoft.com/office/drawing/2014/main" id="{44A03EEA-FCCF-4B4B-9D00-873461B3F46A}"/>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2" name="Group 111">
                  <a:extLst>
                    <a:ext uri="{FF2B5EF4-FFF2-40B4-BE49-F238E27FC236}">
                      <a16:creationId xmlns:a16="http://schemas.microsoft.com/office/drawing/2014/main" id="{EB04C424-03F6-DB4C-AB83-C154C401AE77}"/>
                    </a:ext>
                  </a:extLst>
                </p:cNvPr>
                <p:cNvGrpSpPr/>
                <p:nvPr/>
              </p:nvGrpSpPr>
              <p:grpSpPr>
                <a:xfrm>
                  <a:off x="6181056" y="4693750"/>
                  <a:ext cx="81490" cy="142471"/>
                  <a:chOff x="2574947" y="3922643"/>
                  <a:chExt cx="126731" cy="209912"/>
                </a:xfrm>
                <a:grpFill/>
              </p:grpSpPr>
              <p:sp>
                <p:nvSpPr>
                  <p:cNvPr id="125" name="Smiley Face 124">
                    <a:extLst>
                      <a:ext uri="{FF2B5EF4-FFF2-40B4-BE49-F238E27FC236}">
                        <a16:creationId xmlns:a16="http://schemas.microsoft.com/office/drawing/2014/main" id="{82759757-6EE6-564F-A1B8-BF8709530063}"/>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26" name="Triangle 125">
                    <a:extLst>
                      <a:ext uri="{FF2B5EF4-FFF2-40B4-BE49-F238E27FC236}">
                        <a16:creationId xmlns:a16="http://schemas.microsoft.com/office/drawing/2014/main" id="{D211392C-301C-B647-A893-DDB4E41EC48D}"/>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3" name="Group 112">
                  <a:extLst>
                    <a:ext uri="{FF2B5EF4-FFF2-40B4-BE49-F238E27FC236}">
                      <a16:creationId xmlns:a16="http://schemas.microsoft.com/office/drawing/2014/main" id="{ECEEC72D-229C-E241-83FB-86AD1217CB4E}"/>
                    </a:ext>
                  </a:extLst>
                </p:cNvPr>
                <p:cNvGrpSpPr/>
                <p:nvPr/>
              </p:nvGrpSpPr>
              <p:grpSpPr>
                <a:xfrm>
                  <a:off x="6279052" y="4797187"/>
                  <a:ext cx="81490" cy="142471"/>
                  <a:chOff x="2574947" y="3922643"/>
                  <a:chExt cx="126731" cy="209912"/>
                </a:xfrm>
                <a:grpFill/>
              </p:grpSpPr>
              <p:sp>
                <p:nvSpPr>
                  <p:cNvPr id="123" name="Smiley Face 122">
                    <a:extLst>
                      <a:ext uri="{FF2B5EF4-FFF2-40B4-BE49-F238E27FC236}">
                        <a16:creationId xmlns:a16="http://schemas.microsoft.com/office/drawing/2014/main" id="{C0FF7CF4-7AFC-5446-8A28-1A1817966279}"/>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24" name="Triangle 123">
                    <a:extLst>
                      <a:ext uri="{FF2B5EF4-FFF2-40B4-BE49-F238E27FC236}">
                        <a16:creationId xmlns:a16="http://schemas.microsoft.com/office/drawing/2014/main" id="{89AE4963-E61C-1B47-8180-D45E560E2803}"/>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4" name="Group 113">
                  <a:extLst>
                    <a:ext uri="{FF2B5EF4-FFF2-40B4-BE49-F238E27FC236}">
                      <a16:creationId xmlns:a16="http://schemas.microsoft.com/office/drawing/2014/main" id="{F4BB9EA5-5B6E-B94C-A998-4EE118F5BC45}"/>
                    </a:ext>
                  </a:extLst>
                </p:cNvPr>
                <p:cNvGrpSpPr/>
                <p:nvPr/>
              </p:nvGrpSpPr>
              <p:grpSpPr>
                <a:xfrm>
                  <a:off x="6123487" y="4895640"/>
                  <a:ext cx="81490" cy="142471"/>
                  <a:chOff x="2574947" y="3922643"/>
                  <a:chExt cx="126731" cy="209912"/>
                </a:xfrm>
                <a:grpFill/>
              </p:grpSpPr>
              <p:sp>
                <p:nvSpPr>
                  <p:cNvPr id="121" name="Smiley Face 120">
                    <a:extLst>
                      <a:ext uri="{FF2B5EF4-FFF2-40B4-BE49-F238E27FC236}">
                        <a16:creationId xmlns:a16="http://schemas.microsoft.com/office/drawing/2014/main" id="{09A0EDF5-77C1-294E-BC15-B525B2510472}"/>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22" name="Triangle 121">
                    <a:extLst>
                      <a:ext uri="{FF2B5EF4-FFF2-40B4-BE49-F238E27FC236}">
                        <a16:creationId xmlns:a16="http://schemas.microsoft.com/office/drawing/2014/main" id="{F0362684-395C-CB41-B120-7AA150D75697}"/>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5" name="Group 114">
                  <a:extLst>
                    <a:ext uri="{FF2B5EF4-FFF2-40B4-BE49-F238E27FC236}">
                      <a16:creationId xmlns:a16="http://schemas.microsoft.com/office/drawing/2014/main" id="{8E3C6D31-9210-A045-93F8-4A9963903931}"/>
                    </a:ext>
                  </a:extLst>
                </p:cNvPr>
                <p:cNvGrpSpPr/>
                <p:nvPr/>
              </p:nvGrpSpPr>
              <p:grpSpPr>
                <a:xfrm>
                  <a:off x="6100279" y="4582260"/>
                  <a:ext cx="81490" cy="142471"/>
                  <a:chOff x="2574947" y="3922643"/>
                  <a:chExt cx="126731" cy="209912"/>
                </a:xfrm>
                <a:grpFill/>
              </p:grpSpPr>
              <p:sp>
                <p:nvSpPr>
                  <p:cNvPr id="119" name="Smiley Face 118">
                    <a:extLst>
                      <a:ext uri="{FF2B5EF4-FFF2-40B4-BE49-F238E27FC236}">
                        <a16:creationId xmlns:a16="http://schemas.microsoft.com/office/drawing/2014/main" id="{AFF69784-58AE-EE4E-8565-472EA3B06143}"/>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20" name="Triangle 119">
                    <a:extLst>
                      <a:ext uri="{FF2B5EF4-FFF2-40B4-BE49-F238E27FC236}">
                        <a16:creationId xmlns:a16="http://schemas.microsoft.com/office/drawing/2014/main" id="{3135FDD2-887D-2F48-B7AD-A1EC156074A0}"/>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16" name="Group 115">
                  <a:extLst>
                    <a:ext uri="{FF2B5EF4-FFF2-40B4-BE49-F238E27FC236}">
                      <a16:creationId xmlns:a16="http://schemas.microsoft.com/office/drawing/2014/main" id="{0249A848-CAE9-3A44-803E-F7D627AF4E47}"/>
                    </a:ext>
                  </a:extLst>
                </p:cNvPr>
                <p:cNvGrpSpPr/>
                <p:nvPr/>
              </p:nvGrpSpPr>
              <p:grpSpPr>
                <a:xfrm>
                  <a:off x="6012070" y="4750617"/>
                  <a:ext cx="81490" cy="142471"/>
                  <a:chOff x="2574947" y="3922643"/>
                  <a:chExt cx="126731" cy="209912"/>
                </a:xfrm>
                <a:grpFill/>
              </p:grpSpPr>
              <p:sp>
                <p:nvSpPr>
                  <p:cNvPr id="117" name="Smiley Face 116">
                    <a:extLst>
                      <a:ext uri="{FF2B5EF4-FFF2-40B4-BE49-F238E27FC236}">
                        <a16:creationId xmlns:a16="http://schemas.microsoft.com/office/drawing/2014/main" id="{31C62F9B-0B95-3349-A000-8D39DC788E43}"/>
                      </a:ext>
                    </a:extLst>
                  </p:cNvPr>
                  <p:cNvSpPr/>
                  <p:nvPr/>
                </p:nvSpPr>
                <p:spPr>
                  <a:xfrm>
                    <a:off x="2577600" y="3922643"/>
                    <a:ext cx="115200" cy="100949"/>
                  </a:xfrm>
                  <a:prstGeom prst="smileyFac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118" name="Triangle 117">
                    <a:extLst>
                      <a:ext uri="{FF2B5EF4-FFF2-40B4-BE49-F238E27FC236}">
                        <a16:creationId xmlns:a16="http://schemas.microsoft.com/office/drawing/2014/main" id="{F28743EB-67D0-B842-AE29-8EA7F2575290}"/>
                      </a:ext>
                    </a:extLst>
                  </p:cNvPr>
                  <p:cNvSpPr/>
                  <p:nvPr/>
                </p:nvSpPr>
                <p:spPr>
                  <a:xfrm>
                    <a:off x="2574947" y="4026991"/>
                    <a:ext cx="126731" cy="105564"/>
                  </a:xfrm>
                  <a:prstGeom prst="triangle">
                    <a:avLst/>
                  </a:prstGeom>
                  <a:grpFill/>
                  <a:ln>
                    <a:solidFill>
                      <a:schemeClr val="tx2">
                        <a:lumMod val="40000"/>
                        <a:lumOff val="60000"/>
                      </a:schemeClr>
                    </a:solidFill>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sp>
            <p:nvSpPr>
              <p:cNvPr id="162" name="Rectangle 161">
                <a:extLst>
                  <a:ext uri="{FF2B5EF4-FFF2-40B4-BE49-F238E27FC236}">
                    <a16:creationId xmlns:a16="http://schemas.microsoft.com/office/drawing/2014/main" id="{A3D9DB22-B1ED-0846-BFB1-B6070E040101}"/>
                  </a:ext>
                </a:extLst>
              </p:cNvPr>
              <p:cNvSpPr/>
              <p:nvPr/>
            </p:nvSpPr>
            <p:spPr>
              <a:xfrm>
                <a:off x="4715351" y="4653123"/>
                <a:ext cx="217516" cy="1459157"/>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dirty="0"/>
              </a:p>
            </p:txBody>
          </p:sp>
          <p:sp>
            <p:nvSpPr>
              <p:cNvPr id="163" name="Rectangle 162">
                <a:extLst>
                  <a:ext uri="{FF2B5EF4-FFF2-40B4-BE49-F238E27FC236}">
                    <a16:creationId xmlns:a16="http://schemas.microsoft.com/office/drawing/2014/main" id="{091B81A5-FB60-574E-88A3-1B938C63F4D1}"/>
                  </a:ext>
                </a:extLst>
              </p:cNvPr>
              <p:cNvSpPr/>
              <p:nvPr/>
            </p:nvSpPr>
            <p:spPr>
              <a:xfrm>
                <a:off x="5418735" y="5049461"/>
                <a:ext cx="207710" cy="947970"/>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a:p>
            </p:txBody>
          </p:sp>
          <p:sp>
            <p:nvSpPr>
              <p:cNvPr id="164" name="Rectangle 163">
                <a:extLst>
                  <a:ext uri="{FF2B5EF4-FFF2-40B4-BE49-F238E27FC236}">
                    <a16:creationId xmlns:a16="http://schemas.microsoft.com/office/drawing/2014/main" id="{7C430C57-4E19-6A4D-B63C-53FE2991C9F9}"/>
                  </a:ext>
                </a:extLst>
              </p:cNvPr>
              <p:cNvSpPr/>
              <p:nvPr/>
            </p:nvSpPr>
            <p:spPr>
              <a:xfrm>
                <a:off x="6129329" y="5304970"/>
                <a:ext cx="209333" cy="624166"/>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a:p>
            </p:txBody>
          </p:sp>
        </p:grpSp>
        <p:sp>
          <p:nvSpPr>
            <p:cNvPr id="168" name="Right Arrow 167">
              <a:extLst>
                <a:ext uri="{FF2B5EF4-FFF2-40B4-BE49-F238E27FC236}">
                  <a16:creationId xmlns:a16="http://schemas.microsoft.com/office/drawing/2014/main" id="{9AFB251B-3D36-4448-BF9D-15363795FD62}"/>
                </a:ext>
              </a:extLst>
            </p:cNvPr>
            <p:cNvSpPr/>
            <p:nvPr/>
          </p:nvSpPr>
          <p:spPr>
            <a:xfrm>
              <a:off x="5271978" y="4117501"/>
              <a:ext cx="571303" cy="572186"/>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169" name="Right Arrow 168">
              <a:extLst>
                <a:ext uri="{FF2B5EF4-FFF2-40B4-BE49-F238E27FC236}">
                  <a16:creationId xmlns:a16="http://schemas.microsoft.com/office/drawing/2014/main" id="{52A52EAA-53F4-8B48-93F5-4769A3B2447B}"/>
                </a:ext>
              </a:extLst>
            </p:cNvPr>
            <p:cNvSpPr/>
            <p:nvPr/>
          </p:nvSpPr>
          <p:spPr>
            <a:xfrm>
              <a:off x="6339783" y="4873803"/>
              <a:ext cx="571303" cy="572186"/>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dirty="0"/>
            </a:p>
          </p:txBody>
        </p:sp>
        <p:sp>
          <p:nvSpPr>
            <p:cNvPr id="170" name="TextBox 169">
              <a:extLst>
                <a:ext uri="{FF2B5EF4-FFF2-40B4-BE49-F238E27FC236}">
                  <a16:creationId xmlns:a16="http://schemas.microsoft.com/office/drawing/2014/main" id="{1A3ED187-DB74-5F4A-8782-29828988E34E}"/>
                </a:ext>
              </a:extLst>
            </p:cNvPr>
            <p:cNvSpPr txBox="1"/>
            <p:nvPr/>
          </p:nvSpPr>
          <p:spPr>
            <a:xfrm>
              <a:off x="6911086" y="4744397"/>
              <a:ext cx="1099853" cy="830997"/>
            </a:xfrm>
            <a:prstGeom prst="rect">
              <a:avLst/>
            </a:prstGeom>
            <a:noFill/>
          </p:spPr>
          <p:txBody>
            <a:bodyPr wrap="none" rtlCol="0">
              <a:spAutoFit/>
            </a:bodyPr>
            <a:lstStyle/>
            <a:p>
              <a:r>
                <a:rPr lang="en-US" dirty="0"/>
                <a:t>AA = +++ </a:t>
              </a:r>
            </a:p>
            <a:p>
              <a:r>
                <a:rPr lang="en-US" dirty="0"/>
                <a:t>AG = ++</a:t>
              </a:r>
            </a:p>
            <a:p>
              <a:r>
                <a:rPr lang="en-US" dirty="0"/>
                <a:t>GG = +</a:t>
              </a:r>
            </a:p>
          </p:txBody>
        </p:sp>
      </p:grpSp>
      <p:grpSp>
        <p:nvGrpSpPr>
          <p:cNvPr id="171" name="Group 170">
            <a:extLst>
              <a:ext uri="{FF2B5EF4-FFF2-40B4-BE49-F238E27FC236}">
                <a16:creationId xmlns:a16="http://schemas.microsoft.com/office/drawing/2014/main" id="{449DEA7A-2BCF-814B-AAC3-7B228903AA47}"/>
              </a:ext>
            </a:extLst>
          </p:cNvPr>
          <p:cNvGrpSpPr/>
          <p:nvPr/>
        </p:nvGrpSpPr>
        <p:grpSpPr>
          <a:xfrm>
            <a:off x="8295695" y="3160307"/>
            <a:ext cx="2673633" cy="2582920"/>
            <a:chOff x="803868" y="2189706"/>
            <a:chExt cx="4157979" cy="3805590"/>
          </a:xfrm>
        </p:grpSpPr>
        <p:cxnSp>
          <p:nvCxnSpPr>
            <p:cNvPr id="172" name="Straight Connector 171">
              <a:extLst>
                <a:ext uri="{FF2B5EF4-FFF2-40B4-BE49-F238E27FC236}">
                  <a16:creationId xmlns:a16="http://schemas.microsoft.com/office/drawing/2014/main" id="{A5A996D3-1128-0B49-BD90-916D777DABF8}"/>
                </a:ext>
              </a:extLst>
            </p:cNvPr>
            <p:cNvCxnSpPr/>
            <p:nvPr/>
          </p:nvCxnSpPr>
          <p:spPr>
            <a:xfrm flipV="1">
              <a:off x="1145219" y="2783150"/>
              <a:ext cx="3009531" cy="2383974"/>
            </a:xfrm>
            <a:prstGeom prst="line">
              <a:avLst/>
            </a:prstGeom>
            <a:ln w="15875">
              <a:solidFill>
                <a:schemeClr val="tx2"/>
              </a:solidFill>
              <a:prstDash val="sysDot"/>
              <a:tailEnd type="triangle" w="lg" len="med"/>
            </a:ln>
          </p:spPr>
          <p:style>
            <a:lnRef idx="2">
              <a:schemeClr val="accent1"/>
            </a:lnRef>
            <a:fillRef idx="0">
              <a:schemeClr val="accent1"/>
            </a:fillRef>
            <a:effectRef idx="1">
              <a:schemeClr val="accent1"/>
            </a:effectRef>
            <a:fontRef idx="minor">
              <a:schemeClr val="tx1"/>
            </a:fontRef>
          </p:style>
        </p:cxnSp>
        <p:cxnSp>
          <p:nvCxnSpPr>
            <p:cNvPr id="173" name="Straight Arrow Connector 172">
              <a:extLst>
                <a:ext uri="{FF2B5EF4-FFF2-40B4-BE49-F238E27FC236}">
                  <a16:creationId xmlns:a16="http://schemas.microsoft.com/office/drawing/2014/main" id="{4025F139-BCA1-AA43-B292-CD9B3F53E5EB}"/>
                </a:ext>
              </a:extLst>
            </p:cNvPr>
            <p:cNvCxnSpPr/>
            <p:nvPr/>
          </p:nvCxnSpPr>
          <p:spPr>
            <a:xfrm flipV="1">
              <a:off x="1073426" y="2597426"/>
              <a:ext cx="0" cy="2650435"/>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74" name="Straight Arrow Connector 173">
              <a:extLst>
                <a:ext uri="{FF2B5EF4-FFF2-40B4-BE49-F238E27FC236}">
                  <a16:creationId xmlns:a16="http://schemas.microsoft.com/office/drawing/2014/main" id="{58E29026-91E2-D74E-891C-5A39A56AF3F7}"/>
                </a:ext>
              </a:extLst>
            </p:cNvPr>
            <p:cNvCxnSpPr/>
            <p:nvPr/>
          </p:nvCxnSpPr>
          <p:spPr>
            <a:xfrm>
              <a:off x="1073426" y="5247861"/>
              <a:ext cx="3273287"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75" name="TextBox 174">
              <a:extLst>
                <a:ext uri="{FF2B5EF4-FFF2-40B4-BE49-F238E27FC236}">
                  <a16:creationId xmlns:a16="http://schemas.microsoft.com/office/drawing/2014/main" id="{77DF360B-64CE-A64E-84EA-536A43CEB9F4}"/>
                </a:ext>
              </a:extLst>
            </p:cNvPr>
            <p:cNvSpPr txBox="1"/>
            <p:nvPr/>
          </p:nvSpPr>
          <p:spPr>
            <a:xfrm>
              <a:off x="1391440" y="5282325"/>
              <a:ext cx="2874878" cy="385448"/>
            </a:xfrm>
            <a:prstGeom prst="rect">
              <a:avLst/>
            </a:prstGeom>
            <a:noFill/>
          </p:spPr>
          <p:txBody>
            <a:bodyPr wrap="none" rtlCol="0">
              <a:spAutoFit/>
            </a:bodyPr>
            <a:lstStyle/>
            <a:p>
              <a:r>
                <a:rPr lang="en-US" sz="1050" dirty="0"/>
                <a:t>AA.----------AG.-----------GG</a:t>
              </a:r>
            </a:p>
          </p:txBody>
        </p:sp>
        <p:sp>
          <p:nvSpPr>
            <p:cNvPr id="176" name="TextBox 175">
              <a:extLst>
                <a:ext uri="{FF2B5EF4-FFF2-40B4-BE49-F238E27FC236}">
                  <a16:creationId xmlns:a16="http://schemas.microsoft.com/office/drawing/2014/main" id="{98102859-242D-B142-99D1-83714D7D6A47}"/>
                </a:ext>
              </a:extLst>
            </p:cNvPr>
            <p:cNvSpPr txBox="1"/>
            <p:nvPr/>
          </p:nvSpPr>
          <p:spPr>
            <a:xfrm>
              <a:off x="3168912" y="5655196"/>
              <a:ext cx="1792935" cy="340100"/>
            </a:xfrm>
            <a:prstGeom prst="rect">
              <a:avLst/>
            </a:prstGeom>
            <a:noFill/>
          </p:spPr>
          <p:txBody>
            <a:bodyPr wrap="none" rtlCol="0">
              <a:spAutoFit/>
            </a:bodyPr>
            <a:lstStyle/>
            <a:p>
              <a:r>
                <a:rPr lang="en-US" sz="900" i="1" dirty="0"/>
                <a:t>Genotype at a </a:t>
              </a:r>
              <a:r>
                <a:rPr lang="en-US" sz="700" i="1" dirty="0"/>
                <a:t>SNP</a:t>
              </a:r>
              <a:endParaRPr lang="en-US" sz="900" i="1" dirty="0"/>
            </a:p>
          </p:txBody>
        </p:sp>
        <p:sp>
          <p:nvSpPr>
            <p:cNvPr id="177" name="TextBox 176">
              <a:extLst>
                <a:ext uri="{FF2B5EF4-FFF2-40B4-BE49-F238E27FC236}">
                  <a16:creationId xmlns:a16="http://schemas.microsoft.com/office/drawing/2014/main" id="{AC891D90-D98E-6541-B710-91F98913C5A1}"/>
                </a:ext>
              </a:extLst>
            </p:cNvPr>
            <p:cNvSpPr txBox="1"/>
            <p:nvPr/>
          </p:nvSpPr>
          <p:spPr>
            <a:xfrm rot="16200000">
              <a:off x="701277" y="2292297"/>
              <a:ext cx="466794" cy="261611"/>
            </a:xfrm>
            <a:prstGeom prst="rect">
              <a:avLst/>
            </a:prstGeom>
            <a:noFill/>
          </p:spPr>
          <p:txBody>
            <a:bodyPr wrap="none" rtlCol="0">
              <a:spAutoFit/>
            </a:bodyPr>
            <a:lstStyle/>
            <a:p>
              <a:r>
                <a:rPr lang="en-US" sz="1100" i="1" dirty="0"/>
                <a:t>Trait</a:t>
              </a:r>
            </a:p>
          </p:txBody>
        </p:sp>
        <p:grpSp>
          <p:nvGrpSpPr>
            <p:cNvPr id="178" name="Group 177">
              <a:extLst>
                <a:ext uri="{FF2B5EF4-FFF2-40B4-BE49-F238E27FC236}">
                  <a16:creationId xmlns:a16="http://schemas.microsoft.com/office/drawing/2014/main" id="{D7A63E74-8447-8243-A2C6-F3956EB84B24}"/>
                </a:ext>
              </a:extLst>
            </p:cNvPr>
            <p:cNvGrpSpPr/>
            <p:nvPr/>
          </p:nvGrpSpPr>
          <p:grpSpPr>
            <a:xfrm>
              <a:off x="1467260" y="4735425"/>
              <a:ext cx="126731" cy="209912"/>
              <a:chOff x="2574947" y="3922643"/>
              <a:chExt cx="126731" cy="209912"/>
            </a:xfrm>
          </p:grpSpPr>
          <p:sp>
            <p:nvSpPr>
              <p:cNvPr id="239" name="Smiley Face 238">
                <a:extLst>
                  <a:ext uri="{FF2B5EF4-FFF2-40B4-BE49-F238E27FC236}">
                    <a16:creationId xmlns:a16="http://schemas.microsoft.com/office/drawing/2014/main" id="{FA07D361-0288-A444-A189-F2143093CDFE}"/>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40" name="Triangle 239">
                <a:extLst>
                  <a:ext uri="{FF2B5EF4-FFF2-40B4-BE49-F238E27FC236}">
                    <a16:creationId xmlns:a16="http://schemas.microsoft.com/office/drawing/2014/main" id="{686CDA5E-F7D1-AD4A-82B7-7F127D284CC8}"/>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79" name="Group 178">
              <a:extLst>
                <a:ext uri="{FF2B5EF4-FFF2-40B4-BE49-F238E27FC236}">
                  <a16:creationId xmlns:a16="http://schemas.microsoft.com/office/drawing/2014/main" id="{3F62AE8A-215F-074F-883D-511410B3426B}"/>
                </a:ext>
              </a:extLst>
            </p:cNvPr>
            <p:cNvGrpSpPr/>
            <p:nvPr/>
          </p:nvGrpSpPr>
          <p:grpSpPr>
            <a:xfrm>
              <a:off x="1619660" y="4887825"/>
              <a:ext cx="126731" cy="209912"/>
              <a:chOff x="2574947" y="3922643"/>
              <a:chExt cx="126731" cy="209912"/>
            </a:xfrm>
          </p:grpSpPr>
          <p:sp>
            <p:nvSpPr>
              <p:cNvPr id="237" name="Smiley Face 236">
                <a:extLst>
                  <a:ext uri="{FF2B5EF4-FFF2-40B4-BE49-F238E27FC236}">
                    <a16:creationId xmlns:a16="http://schemas.microsoft.com/office/drawing/2014/main" id="{6978CBB1-78DB-BE40-A58A-D43B434988BB}"/>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8" name="Triangle 237">
                <a:extLst>
                  <a:ext uri="{FF2B5EF4-FFF2-40B4-BE49-F238E27FC236}">
                    <a16:creationId xmlns:a16="http://schemas.microsoft.com/office/drawing/2014/main" id="{77B36165-6C29-544C-A7E4-783385BA0ACB}"/>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0" name="Group 179">
              <a:extLst>
                <a:ext uri="{FF2B5EF4-FFF2-40B4-BE49-F238E27FC236}">
                  <a16:creationId xmlns:a16="http://schemas.microsoft.com/office/drawing/2014/main" id="{877FDC1F-39EA-FE43-BBF4-40C24BFFD8F2}"/>
                </a:ext>
              </a:extLst>
            </p:cNvPr>
            <p:cNvGrpSpPr/>
            <p:nvPr/>
          </p:nvGrpSpPr>
          <p:grpSpPr>
            <a:xfrm>
              <a:off x="1585113" y="4659755"/>
              <a:ext cx="126731" cy="209912"/>
              <a:chOff x="2574947" y="3922643"/>
              <a:chExt cx="126731" cy="209912"/>
            </a:xfrm>
          </p:grpSpPr>
          <p:sp>
            <p:nvSpPr>
              <p:cNvPr id="235" name="Smiley Face 234">
                <a:extLst>
                  <a:ext uri="{FF2B5EF4-FFF2-40B4-BE49-F238E27FC236}">
                    <a16:creationId xmlns:a16="http://schemas.microsoft.com/office/drawing/2014/main" id="{0C0966BF-98D6-C842-9EC2-E2CB2837EB60}"/>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6" name="Triangle 235">
                <a:extLst>
                  <a:ext uri="{FF2B5EF4-FFF2-40B4-BE49-F238E27FC236}">
                    <a16:creationId xmlns:a16="http://schemas.microsoft.com/office/drawing/2014/main" id="{E05EF23B-CF11-F148-AD9C-344B41CD8EDE}"/>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1" name="Group 180">
              <a:extLst>
                <a:ext uri="{FF2B5EF4-FFF2-40B4-BE49-F238E27FC236}">
                  <a16:creationId xmlns:a16="http://schemas.microsoft.com/office/drawing/2014/main" id="{4FBC9068-D63A-DE4F-BA10-F2B2CB7FE0E4}"/>
                </a:ext>
              </a:extLst>
            </p:cNvPr>
            <p:cNvGrpSpPr/>
            <p:nvPr/>
          </p:nvGrpSpPr>
          <p:grpSpPr>
            <a:xfrm>
              <a:off x="1737513" y="4812155"/>
              <a:ext cx="126731" cy="209912"/>
              <a:chOff x="2574947" y="3922643"/>
              <a:chExt cx="126731" cy="209912"/>
            </a:xfrm>
          </p:grpSpPr>
          <p:sp>
            <p:nvSpPr>
              <p:cNvPr id="233" name="Smiley Face 232">
                <a:extLst>
                  <a:ext uri="{FF2B5EF4-FFF2-40B4-BE49-F238E27FC236}">
                    <a16:creationId xmlns:a16="http://schemas.microsoft.com/office/drawing/2014/main" id="{7D420314-31B2-DC4F-9A04-9CF2E18AEE61}"/>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4" name="Triangle 233">
                <a:extLst>
                  <a:ext uri="{FF2B5EF4-FFF2-40B4-BE49-F238E27FC236}">
                    <a16:creationId xmlns:a16="http://schemas.microsoft.com/office/drawing/2014/main" id="{EC83A3A4-F0BF-C742-BA59-37A05AF32992}"/>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2" name="Group 181">
              <a:extLst>
                <a:ext uri="{FF2B5EF4-FFF2-40B4-BE49-F238E27FC236}">
                  <a16:creationId xmlns:a16="http://schemas.microsoft.com/office/drawing/2014/main" id="{C1CB1BE1-AEB8-8B4E-B492-9C4F8CFCC1B4}"/>
                </a:ext>
              </a:extLst>
            </p:cNvPr>
            <p:cNvGrpSpPr/>
            <p:nvPr/>
          </p:nvGrpSpPr>
          <p:grpSpPr>
            <a:xfrm>
              <a:off x="1495582" y="4957212"/>
              <a:ext cx="126731" cy="209912"/>
              <a:chOff x="2574947" y="3922643"/>
              <a:chExt cx="126731" cy="209912"/>
            </a:xfrm>
          </p:grpSpPr>
          <p:sp>
            <p:nvSpPr>
              <p:cNvPr id="231" name="Smiley Face 230">
                <a:extLst>
                  <a:ext uri="{FF2B5EF4-FFF2-40B4-BE49-F238E27FC236}">
                    <a16:creationId xmlns:a16="http://schemas.microsoft.com/office/drawing/2014/main" id="{3CE719BF-29B7-F547-8C3E-2542961A40D7}"/>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2" name="Triangle 231">
                <a:extLst>
                  <a:ext uri="{FF2B5EF4-FFF2-40B4-BE49-F238E27FC236}">
                    <a16:creationId xmlns:a16="http://schemas.microsoft.com/office/drawing/2014/main" id="{6B8FA748-BAFF-F544-ABB9-691848E605AF}"/>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3" name="Group 182">
              <a:extLst>
                <a:ext uri="{FF2B5EF4-FFF2-40B4-BE49-F238E27FC236}">
                  <a16:creationId xmlns:a16="http://schemas.microsoft.com/office/drawing/2014/main" id="{27BFAB69-067B-274C-991D-745F74D43174}"/>
                </a:ext>
              </a:extLst>
            </p:cNvPr>
            <p:cNvGrpSpPr/>
            <p:nvPr/>
          </p:nvGrpSpPr>
          <p:grpSpPr>
            <a:xfrm>
              <a:off x="1459489" y="4495489"/>
              <a:ext cx="126731" cy="209912"/>
              <a:chOff x="2574947" y="3922643"/>
              <a:chExt cx="126731" cy="209912"/>
            </a:xfrm>
          </p:grpSpPr>
          <p:sp>
            <p:nvSpPr>
              <p:cNvPr id="229" name="Smiley Face 228">
                <a:extLst>
                  <a:ext uri="{FF2B5EF4-FFF2-40B4-BE49-F238E27FC236}">
                    <a16:creationId xmlns:a16="http://schemas.microsoft.com/office/drawing/2014/main" id="{F1F366CF-7F07-9142-9732-08BCBB479AA0}"/>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30" name="Triangle 229">
                <a:extLst>
                  <a:ext uri="{FF2B5EF4-FFF2-40B4-BE49-F238E27FC236}">
                    <a16:creationId xmlns:a16="http://schemas.microsoft.com/office/drawing/2014/main" id="{1CF42558-1728-864B-959C-923A94EC8666}"/>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4" name="Group 183">
              <a:extLst>
                <a:ext uri="{FF2B5EF4-FFF2-40B4-BE49-F238E27FC236}">
                  <a16:creationId xmlns:a16="http://schemas.microsoft.com/office/drawing/2014/main" id="{AF56AE0B-CC6E-AD44-BC15-BAE7B89D8723}"/>
                </a:ext>
              </a:extLst>
            </p:cNvPr>
            <p:cNvGrpSpPr/>
            <p:nvPr/>
          </p:nvGrpSpPr>
          <p:grpSpPr>
            <a:xfrm>
              <a:off x="1322308" y="4743541"/>
              <a:ext cx="126731" cy="209912"/>
              <a:chOff x="2574947" y="3922643"/>
              <a:chExt cx="126731" cy="209912"/>
            </a:xfrm>
          </p:grpSpPr>
          <p:sp>
            <p:nvSpPr>
              <p:cNvPr id="227" name="Smiley Face 226">
                <a:extLst>
                  <a:ext uri="{FF2B5EF4-FFF2-40B4-BE49-F238E27FC236}">
                    <a16:creationId xmlns:a16="http://schemas.microsoft.com/office/drawing/2014/main" id="{6919A67E-CEB8-CF46-9222-E5B0D73C585A}"/>
                  </a:ext>
                </a:extLst>
              </p:cNvPr>
              <p:cNvSpPr/>
              <p:nvPr/>
            </p:nvSpPr>
            <p:spPr>
              <a:xfrm>
                <a:off x="2577600" y="3922643"/>
                <a:ext cx="115200" cy="100949"/>
              </a:xfrm>
              <a:prstGeom prst="smileyFac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sp>
            <p:nvSpPr>
              <p:cNvPr id="228" name="Triangle 227">
                <a:extLst>
                  <a:ext uri="{FF2B5EF4-FFF2-40B4-BE49-F238E27FC236}">
                    <a16:creationId xmlns:a16="http://schemas.microsoft.com/office/drawing/2014/main" id="{6507BB1D-2D9A-094B-A653-9DD6FFE0A20C}"/>
                  </a:ext>
                </a:extLst>
              </p:cNvPr>
              <p:cNvSpPr/>
              <p:nvPr/>
            </p:nvSpPr>
            <p:spPr>
              <a:xfrm>
                <a:off x="2574947" y="4026991"/>
                <a:ext cx="126731" cy="105564"/>
              </a:xfrm>
              <a:prstGeom prst="triangle">
                <a:avLst/>
              </a:prstGeom>
              <a:ln/>
            </p:spPr>
            <p:style>
              <a:lnRef idx="1">
                <a:schemeClr val="accent3"/>
              </a:lnRef>
              <a:fillRef idx="2">
                <a:schemeClr val="accent3"/>
              </a:fillRef>
              <a:effectRef idx="1">
                <a:schemeClr val="accent3"/>
              </a:effectRef>
              <a:fontRef idx="minor">
                <a:schemeClr val="dk1"/>
              </a:fontRef>
            </p:style>
            <p:txBody>
              <a:bodyPr rtlCol="0" anchor="ctr" anchorCtr="0">
                <a:spAutoFit/>
              </a:bodyPr>
              <a:lstStyle/>
              <a:p>
                <a:pPr algn="ctr"/>
                <a:endParaRPr lang="en-US"/>
              </a:p>
            </p:txBody>
          </p:sp>
        </p:grpSp>
        <p:grpSp>
          <p:nvGrpSpPr>
            <p:cNvPr id="185" name="Group 184">
              <a:extLst>
                <a:ext uri="{FF2B5EF4-FFF2-40B4-BE49-F238E27FC236}">
                  <a16:creationId xmlns:a16="http://schemas.microsoft.com/office/drawing/2014/main" id="{F52778B3-4AC0-144D-83F9-A3059D89C654}"/>
                </a:ext>
              </a:extLst>
            </p:cNvPr>
            <p:cNvGrpSpPr/>
            <p:nvPr/>
          </p:nvGrpSpPr>
          <p:grpSpPr>
            <a:xfrm>
              <a:off x="2551815" y="3950528"/>
              <a:ext cx="126731" cy="209912"/>
              <a:chOff x="2574947" y="3922643"/>
              <a:chExt cx="126731" cy="209912"/>
            </a:xfrm>
          </p:grpSpPr>
          <p:sp>
            <p:nvSpPr>
              <p:cNvPr id="225" name="Smiley Face 224">
                <a:extLst>
                  <a:ext uri="{FF2B5EF4-FFF2-40B4-BE49-F238E27FC236}">
                    <a16:creationId xmlns:a16="http://schemas.microsoft.com/office/drawing/2014/main" id="{FECC0EE9-AA39-264E-9DAB-8AF0F1D5B4D7}"/>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26" name="Triangle 225">
                <a:extLst>
                  <a:ext uri="{FF2B5EF4-FFF2-40B4-BE49-F238E27FC236}">
                    <a16:creationId xmlns:a16="http://schemas.microsoft.com/office/drawing/2014/main" id="{7B81606E-1A1D-5E4A-83E3-F40A1C25647E}"/>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86" name="Group 185">
              <a:extLst>
                <a:ext uri="{FF2B5EF4-FFF2-40B4-BE49-F238E27FC236}">
                  <a16:creationId xmlns:a16="http://schemas.microsoft.com/office/drawing/2014/main" id="{A8E413DC-E7EF-744B-B35A-AF691718CA4C}"/>
                </a:ext>
              </a:extLst>
            </p:cNvPr>
            <p:cNvGrpSpPr/>
            <p:nvPr/>
          </p:nvGrpSpPr>
          <p:grpSpPr>
            <a:xfrm>
              <a:off x="2704215" y="4102928"/>
              <a:ext cx="126731" cy="209912"/>
              <a:chOff x="2574947" y="3922643"/>
              <a:chExt cx="126731" cy="209912"/>
            </a:xfrm>
          </p:grpSpPr>
          <p:sp>
            <p:nvSpPr>
              <p:cNvPr id="223" name="Smiley Face 222">
                <a:extLst>
                  <a:ext uri="{FF2B5EF4-FFF2-40B4-BE49-F238E27FC236}">
                    <a16:creationId xmlns:a16="http://schemas.microsoft.com/office/drawing/2014/main" id="{C0355951-22E9-7049-8A16-D3980B7FF123}"/>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24" name="Triangle 223">
                <a:extLst>
                  <a:ext uri="{FF2B5EF4-FFF2-40B4-BE49-F238E27FC236}">
                    <a16:creationId xmlns:a16="http://schemas.microsoft.com/office/drawing/2014/main" id="{1DE53AC6-6117-3142-99A8-6B9E26BD3958}"/>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87" name="Group 186">
              <a:extLst>
                <a:ext uri="{FF2B5EF4-FFF2-40B4-BE49-F238E27FC236}">
                  <a16:creationId xmlns:a16="http://schemas.microsoft.com/office/drawing/2014/main" id="{1156172E-5CD0-BF4B-925C-A1FD6CDAE629}"/>
                </a:ext>
              </a:extLst>
            </p:cNvPr>
            <p:cNvGrpSpPr/>
            <p:nvPr/>
          </p:nvGrpSpPr>
          <p:grpSpPr>
            <a:xfrm>
              <a:off x="2669668" y="3874858"/>
              <a:ext cx="126731" cy="209912"/>
              <a:chOff x="2574947" y="3922643"/>
              <a:chExt cx="126731" cy="209912"/>
            </a:xfrm>
          </p:grpSpPr>
          <p:sp>
            <p:nvSpPr>
              <p:cNvPr id="221" name="Smiley Face 220">
                <a:extLst>
                  <a:ext uri="{FF2B5EF4-FFF2-40B4-BE49-F238E27FC236}">
                    <a16:creationId xmlns:a16="http://schemas.microsoft.com/office/drawing/2014/main" id="{2A577FC6-9604-3940-86A6-2D74CE3E23E6}"/>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22" name="Triangle 221">
                <a:extLst>
                  <a:ext uri="{FF2B5EF4-FFF2-40B4-BE49-F238E27FC236}">
                    <a16:creationId xmlns:a16="http://schemas.microsoft.com/office/drawing/2014/main" id="{6B2508BA-B964-9546-B354-5690F912F67E}"/>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88" name="Group 187">
              <a:extLst>
                <a:ext uri="{FF2B5EF4-FFF2-40B4-BE49-F238E27FC236}">
                  <a16:creationId xmlns:a16="http://schemas.microsoft.com/office/drawing/2014/main" id="{1DD34DE3-46D4-7F4E-830D-3C715EDBBABF}"/>
                </a:ext>
              </a:extLst>
            </p:cNvPr>
            <p:cNvGrpSpPr/>
            <p:nvPr/>
          </p:nvGrpSpPr>
          <p:grpSpPr>
            <a:xfrm>
              <a:off x="2822068" y="4027258"/>
              <a:ext cx="126731" cy="209912"/>
              <a:chOff x="2574947" y="3922643"/>
              <a:chExt cx="126731" cy="209912"/>
            </a:xfrm>
          </p:grpSpPr>
          <p:sp>
            <p:nvSpPr>
              <p:cNvPr id="219" name="Smiley Face 218">
                <a:extLst>
                  <a:ext uri="{FF2B5EF4-FFF2-40B4-BE49-F238E27FC236}">
                    <a16:creationId xmlns:a16="http://schemas.microsoft.com/office/drawing/2014/main" id="{6FB1B80B-F1F3-1D4E-8AC3-B5E1462FABCB}"/>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20" name="Triangle 219">
                <a:extLst>
                  <a:ext uri="{FF2B5EF4-FFF2-40B4-BE49-F238E27FC236}">
                    <a16:creationId xmlns:a16="http://schemas.microsoft.com/office/drawing/2014/main" id="{63F663DB-1460-ED45-832B-9EB80889288C}"/>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89" name="Group 188">
              <a:extLst>
                <a:ext uri="{FF2B5EF4-FFF2-40B4-BE49-F238E27FC236}">
                  <a16:creationId xmlns:a16="http://schemas.microsoft.com/office/drawing/2014/main" id="{B58E468E-F5B3-054B-AACC-6FFE47814CEC}"/>
                </a:ext>
              </a:extLst>
            </p:cNvPr>
            <p:cNvGrpSpPr/>
            <p:nvPr/>
          </p:nvGrpSpPr>
          <p:grpSpPr>
            <a:xfrm>
              <a:off x="2580137" y="4172315"/>
              <a:ext cx="126731" cy="209912"/>
              <a:chOff x="2574947" y="3922643"/>
              <a:chExt cx="126731" cy="209912"/>
            </a:xfrm>
          </p:grpSpPr>
          <p:sp>
            <p:nvSpPr>
              <p:cNvPr id="217" name="Smiley Face 216">
                <a:extLst>
                  <a:ext uri="{FF2B5EF4-FFF2-40B4-BE49-F238E27FC236}">
                    <a16:creationId xmlns:a16="http://schemas.microsoft.com/office/drawing/2014/main" id="{9DD36FA5-1C5F-FE49-81A1-6336CBCFC854}"/>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18" name="Triangle 217">
                <a:extLst>
                  <a:ext uri="{FF2B5EF4-FFF2-40B4-BE49-F238E27FC236}">
                    <a16:creationId xmlns:a16="http://schemas.microsoft.com/office/drawing/2014/main" id="{67946A6B-9D48-B14E-BA3C-61F1D2C0A49D}"/>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90" name="Group 189">
              <a:extLst>
                <a:ext uri="{FF2B5EF4-FFF2-40B4-BE49-F238E27FC236}">
                  <a16:creationId xmlns:a16="http://schemas.microsoft.com/office/drawing/2014/main" id="{B89FD4B6-7DAC-9A4C-9B04-E7C26CC885DE}"/>
                </a:ext>
              </a:extLst>
            </p:cNvPr>
            <p:cNvGrpSpPr/>
            <p:nvPr/>
          </p:nvGrpSpPr>
          <p:grpSpPr>
            <a:xfrm>
              <a:off x="2544044" y="3710592"/>
              <a:ext cx="126731" cy="209912"/>
              <a:chOff x="2574947" y="3922643"/>
              <a:chExt cx="126731" cy="209912"/>
            </a:xfrm>
          </p:grpSpPr>
          <p:sp>
            <p:nvSpPr>
              <p:cNvPr id="215" name="Smiley Face 214">
                <a:extLst>
                  <a:ext uri="{FF2B5EF4-FFF2-40B4-BE49-F238E27FC236}">
                    <a16:creationId xmlns:a16="http://schemas.microsoft.com/office/drawing/2014/main" id="{22E3E12E-535F-F04D-AEC2-DE7CD8142DCC}"/>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16" name="Triangle 215">
                <a:extLst>
                  <a:ext uri="{FF2B5EF4-FFF2-40B4-BE49-F238E27FC236}">
                    <a16:creationId xmlns:a16="http://schemas.microsoft.com/office/drawing/2014/main" id="{DE48BB76-AC0C-FA44-928B-ADB5560B9E5E}"/>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91" name="Group 190">
              <a:extLst>
                <a:ext uri="{FF2B5EF4-FFF2-40B4-BE49-F238E27FC236}">
                  <a16:creationId xmlns:a16="http://schemas.microsoft.com/office/drawing/2014/main" id="{7A70966A-F732-C548-8DC9-2DAF9354EB33}"/>
                </a:ext>
              </a:extLst>
            </p:cNvPr>
            <p:cNvGrpSpPr/>
            <p:nvPr/>
          </p:nvGrpSpPr>
          <p:grpSpPr>
            <a:xfrm>
              <a:off x="2406863" y="3958644"/>
              <a:ext cx="126731" cy="209912"/>
              <a:chOff x="2574947" y="3922643"/>
              <a:chExt cx="126731" cy="209912"/>
            </a:xfrm>
          </p:grpSpPr>
          <p:sp>
            <p:nvSpPr>
              <p:cNvPr id="213" name="Smiley Face 212">
                <a:extLst>
                  <a:ext uri="{FF2B5EF4-FFF2-40B4-BE49-F238E27FC236}">
                    <a16:creationId xmlns:a16="http://schemas.microsoft.com/office/drawing/2014/main" id="{624F85EB-7FA3-CF41-8F13-1E5D0B65280D}"/>
                  </a:ext>
                </a:extLst>
              </p:cNvPr>
              <p:cNvSpPr/>
              <p:nvPr/>
            </p:nvSpPr>
            <p:spPr>
              <a:xfrm>
                <a:off x="2577600" y="3922643"/>
                <a:ext cx="115200" cy="100949"/>
              </a:xfrm>
              <a:prstGeom prst="smileyFac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sp>
            <p:nvSpPr>
              <p:cNvPr id="214" name="Triangle 213">
                <a:extLst>
                  <a:ext uri="{FF2B5EF4-FFF2-40B4-BE49-F238E27FC236}">
                    <a16:creationId xmlns:a16="http://schemas.microsoft.com/office/drawing/2014/main" id="{31CCB23E-AB23-5E40-9273-7A37B2C739BC}"/>
                  </a:ext>
                </a:extLst>
              </p:cNvPr>
              <p:cNvSpPr/>
              <p:nvPr/>
            </p:nvSpPr>
            <p:spPr>
              <a:xfrm>
                <a:off x="2574947" y="4026991"/>
                <a:ext cx="126731" cy="105564"/>
              </a:xfrm>
              <a:prstGeom prst="triangle">
                <a:avLst/>
              </a:prstGeom>
              <a:ln/>
            </p:spPr>
            <p:style>
              <a:lnRef idx="1">
                <a:schemeClr val="accent6"/>
              </a:lnRef>
              <a:fillRef idx="2">
                <a:schemeClr val="accent6"/>
              </a:fillRef>
              <a:effectRef idx="1">
                <a:schemeClr val="accent6"/>
              </a:effectRef>
              <a:fontRef idx="minor">
                <a:schemeClr val="dk1"/>
              </a:fontRef>
            </p:style>
            <p:txBody>
              <a:bodyPr rtlCol="0" anchor="ctr" anchorCtr="0">
                <a:spAutoFit/>
              </a:bodyPr>
              <a:lstStyle/>
              <a:p>
                <a:pPr algn="ctr"/>
                <a:endParaRPr lang="en-US"/>
              </a:p>
            </p:txBody>
          </p:sp>
        </p:grpSp>
        <p:grpSp>
          <p:nvGrpSpPr>
            <p:cNvPr id="192" name="Group 191">
              <a:extLst>
                <a:ext uri="{FF2B5EF4-FFF2-40B4-BE49-F238E27FC236}">
                  <a16:creationId xmlns:a16="http://schemas.microsoft.com/office/drawing/2014/main" id="{ED329DA5-39DF-EE44-804D-B991ABFB5ABD}"/>
                </a:ext>
              </a:extLst>
            </p:cNvPr>
            <p:cNvGrpSpPr/>
            <p:nvPr/>
          </p:nvGrpSpPr>
          <p:grpSpPr>
            <a:xfrm>
              <a:off x="3578665" y="3079490"/>
              <a:ext cx="126731" cy="209912"/>
              <a:chOff x="2574947" y="3922643"/>
              <a:chExt cx="126731" cy="209912"/>
            </a:xfrm>
          </p:grpSpPr>
          <p:sp>
            <p:nvSpPr>
              <p:cNvPr id="211" name="Smiley Face 210">
                <a:extLst>
                  <a:ext uri="{FF2B5EF4-FFF2-40B4-BE49-F238E27FC236}">
                    <a16:creationId xmlns:a16="http://schemas.microsoft.com/office/drawing/2014/main" id="{F8D6F423-393D-D042-910C-80A83B1410D5}"/>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12" name="Triangle 211">
                <a:extLst>
                  <a:ext uri="{FF2B5EF4-FFF2-40B4-BE49-F238E27FC236}">
                    <a16:creationId xmlns:a16="http://schemas.microsoft.com/office/drawing/2014/main" id="{B51BFDB6-D451-D34E-A4C2-B1EEA75A0330}"/>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3" name="Group 192">
              <a:extLst>
                <a:ext uri="{FF2B5EF4-FFF2-40B4-BE49-F238E27FC236}">
                  <a16:creationId xmlns:a16="http://schemas.microsoft.com/office/drawing/2014/main" id="{46776342-1999-5147-85B8-A9E25A5A23B8}"/>
                </a:ext>
              </a:extLst>
            </p:cNvPr>
            <p:cNvGrpSpPr/>
            <p:nvPr/>
          </p:nvGrpSpPr>
          <p:grpSpPr>
            <a:xfrm>
              <a:off x="3731065" y="3231890"/>
              <a:ext cx="126731" cy="209912"/>
              <a:chOff x="2574947" y="3922643"/>
              <a:chExt cx="126731" cy="209912"/>
            </a:xfrm>
          </p:grpSpPr>
          <p:sp>
            <p:nvSpPr>
              <p:cNvPr id="209" name="Smiley Face 208">
                <a:extLst>
                  <a:ext uri="{FF2B5EF4-FFF2-40B4-BE49-F238E27FC236}">
                    <a16:creationId xmlns:a16="http://schemas.microsoft.com/office/drawing/2014/main" id="{AF3CF292-A3E8-4845-982B-D561B26A3FA8}"/>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10" name="Triangle 209">
                <a:extLst>
                  <a:ext uri="{FF2B5EF4-FFF2-40B4-BE49-F238E27FC236}">
                    <a16:creationId xmlns:a16="http://schemas.microsoft.com/office/drawing/2014/main" id="{AC0BAD4C-ED35-C040-929F-D9927BBB1E84}"/>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4" name="Group 193">
              <a:extLst>
                <a:ext uri="{FF2B5EF4-FFF2-40B4-BE49-F238E27FC236}">
                  <a16:creationId xmlns:a16="http://schemas.microsoft.com/office/drawing/2014/main" id="{15A2DDEF-64ED-2146-BB14-8837172E3C66}"/>
                </a:ext>
              </a:extLst>
            </p:cNvPr>
            <p:cNvGrpSpPr/>
            <p:nvPr/>
          </p:nvGrpSpPr>
          <p:grpSpPr>
            <a:xfrm>
              <a:off x="3696518" y="3003820"/>
              <a:ext cx="126731" cy="209912"/>
              <a:chOff x="2574947" y="3922643"/>
              <a:chExt cx="126731" cy="209912"/>
            </a:xfrm>
          </p:grpSpPr>
          <p:sp>
            <p:nvSpPr>
              <p:cNvPr id="207" name="Smiley Face 206">
                <a:extLst>
                  <a:ext uri="{FF2B5EF4-FFF2-40B4-BE49-F238E27FC236}">
                    <a16:creationId xmlns:a16="http://schemas.microsoft.com/office/drawing/2014/main" id="{8157DE3B-A5FC-ED47-AE41-731119033F6A}"/>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08" name="Triangle 207">
                <a:extLst>
                  <a:ext uri="{FF2B5EF4-FFF2-40B4-BE49-F238E27FC236}">
                    <a16:creationId xmlns:a16="http://schemas.microsoft.com/office/drawing/2014/main" id="{07FFA7EB-A337-1D4F-9094-EBD8FB0DC20D}"/>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5" name="Group 194">
              <a:extLst>
                <a:ext uri="{FF2B5EF4-FFF2-40B4-BE49-F238E27FC236}">
                  <a16:creationId xmlns:a16="http://schemas.microsoft.com/office/drawing/2014/main" id="{CD49D7B7-67D9-864F-8041-C2A7D691D34C}"/>
                </a:ext>
              </a:extLst>
            </p:cNvPr>
            <p:cNvGrpSpPr/>
            <p:nvPr/>
          </p:nvGrpSpPr>
          <p:grpSpPr>
            <a:xfrm>
              <a:off x="3848918" y="3156220"/>
              <a:ext cx="126731" cy="209912"/>
              <a:chOff x="2574947" y="3922643"/>
              <a:chExt cx="126731" cy="209912"/>
            </a:xfrm>
          </p:grpSpPr>
          <p:sp>
            <p:nvSpPr>
              <p:cNvPr id="205" name="Smiley Face 204">
                <a:extLst>
                  <a:ext uri="{FF2B5EF4-FFF2-40B4-BE49-F238E27FC236}">
                    <a16:creationId xmlns:a16="http://schemas.microsoft.com/office/drawing/2014/main" id="{27B47DDB-A059-B840-8AD8-A80B8EEA7514}"/>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06" name="Triangle 205">
                <a:extLst>
                  <a:ext uri="{FF2B5EF4-FFF2-40B4-BE49-F238E27FC236}">
                    <a16:creationId xmlns:a16="http://schemas.microsoft.com/office/drawing/2014/main" id="{A862D538-23CA-614E-B517-1E1AADE8A71E}"/>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6" name="Group 195">
              <a:extLst>
                <a:ext uri="{FF2B5EF4-FFF2-40B4-BE49-F238E27FC236}">
                  <a16:creationId xmlns:a16="http://schemas.microsoft.com/office/drawing/2014/main" id="{BD658C10-9535-EE4E-8E0C-B77C59C34427}"/>
                </a:ext>
              </a:extLst>
            </p:cNvPr>
            <p:cNvGrpSpPr/>
            <p:nvPr/>
          </p:nvGrpSpPr>
          <p:grpSpPr>
            <a:xfrm>
              <a:off x="3606987" y="3301277"/>
              <a:ext cx="126731" cy="209912"/>
              <a:chOff x="2574947" y="3922643"/>
              <a:chExt cx="126731" cy="209912"/>
            </a:xfrm>
          </p:grpSpPr>
          <p:sp>
            <p:nvSpPr>
              <p:cNvPr id="203" name="Smiley Face 202">
                <a:extLst>
                  <a:ext uri="{FF2B5EF4-FFF2-40B4-BE49-F238E27FC236}">
                    <a16:creationId xmlns:a16="http://schemas.microsoft.com/office/drawing/2014/main" id="{AEF01FAB-45EA-D040-A9FB-681FCAFF4698}"/>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04" name="Triangle 203">
                <a:extLst>
                  <a:ext uri="{FF2B5EF4-FFF2-40B4-BE49-F238E27FC236}">
                    <a16:creationId xmlns:a16="http://schemas.microsoft.com/office/drawing/2014/main" id="{FE686B3E-A38D-FD4A-AFE8-D86761C864E8}"/>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7" name="Group 196">
              <a:extLst>
                <a:ext uri="{FF2B5EF4-FFF2-40B4-BE49-F238E27FC236}">
                  <a16:creationId xmlns:a16="http://schemas.microsoft.com/office/drawing/2014/main" id="{0893BD49-C414-794E-87F5-B6732A8CCDF8}"/>
                </a:ext>
              </a:extLst>
            </p:cNvPr>
            <p:cNvGrpSpPr/>
            <p:nvPr/>
          </p:nvGrpSpPr>
          <p:grpSpPr>
            <a:xfrm>
              <a:off x="3570894" y="2839554"/>
              <a:ext cx="126731" cy="209912"/>
              <a:chOff x="2574947" y="3922643"/>
              <a:chExt cx="126731" cy="209912"/>
            </a:xfrm>
          </p:grpSpPr>
          <p:sp>
            <p:nvSpPr>
              <p:cNvPr id="201" name="Smiley Face 200">
                <a:extLst>
                  <a:ext uri="{FF2B5EF4-FFF2-40B4-BE49-F238E27FC236}">
                    <a16:creationId xmlns:a16="http://schemas.microsoft.com/office/drawing/2014/main" id="{4BA258B2-A0F3-CE4E-863E-B01506E87513}"/>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02" name="Triangle 201">
                <a:extLst>
                  <a:ext uri="{FF2B5EF4-FFF2-40B4-BE49-F238E27FC236}">
                    <a16:creationId xmlns:a16="http://schemas.microsoft.com/office/drawing/2014/main" id="{584AFD07-911B-A942-9ACD-B95899EEDF3E}"/>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nvGrpSpPr>
            <p:cNvPr id="198" name="Group 197">
              <a:extLst>
                <a:ext uri="{FF2B5EF4-FFF2-40B4-BE49-F238E27FC236}">
                  <a16:creationId xmlns:a16="http://schemas.microsoft.com/office/drawing/2014/main" id="{59984EE7-61E2-9948-A163-10D4731E3E2A}"/>
                </a:ext>
              </a:extLst>
            </p:cNvPr>
            <p:cNvGrpSpPr/>
            <p:nvPr/>
          </p:nvGrpSpPr>
          <p:grpSpPr>
            <a:xfrm>
              <a:off x="3433713" y="3087606"/>
              <a:ext cx="126731" cy="209912"/>
              <a:chOff x="2574947" y="3922643"/>
              <a:chExt cx="126731" cy="209912"/>
            </a:xfrm>
          </p:grpSpPr>
          <p:sp>
            <p:nvSpPr>
              <p:cNvPr id="199" name="Smiley Face 198">
                <a:extLst>
                  <a:ext uri="{FF2B5EF4-FFF2-40B4-BE49-F238E27FC236}">
                    <a16:creationId xmlns:a16="http://schemas.microsoft.com/office/drawing/2014/main" id="{0A0830C9-F553-5B4C-B0E8-95C66B7A26AC}"/>
                  </a:ext>
                </a:extLst>
              </p:cNvPr>
              <p:cNvSpPr/>
              <p:nvPr/>
            </p:nvSpPr>
            <p:spPr>
              <a:xfrm>
                <a:off x="2577600" y="3922643"/>
                <a:ext cx="115200" cy="100949"/>
              </a:xfrm>
              <a:prstGeom prst="smileyFac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sp>
            <p:nvSpPr>
              <p:cNvPr id="200" name="Triangle 199">
                <a:extLst>
                  <a:ext uri="{FF2B5EF4-FFF2-40B4-BE49-F238E27FC236}">
                    <a16:creationId xmlns:a16="http://schemas.microsoft.com/office/drawing/2014/main" id="{21612525-6DA4-B24E-ADC4-880F2572CD57}"/>
                  </a:ext>
                </a:extLst>
              </p:cNvPr>
              <p:cNvSpPr/>
              <p:nvPr/>
            </p:nvSpPr>
            <p:spPr>
              <a:xfrm>
                <a:off x="2574947" y="4026991"/>
                <a:ext cx="126731" cy="105564"/>
              </a:xfrm>
              <a:prstGeom prst="triangle">
                <a:avLst/>
              </a:prstGeom>
              <a:ln/>
            </p:spPr>
            <p:style>
              <a:lnRef idx="1">
                <a:schemeClr val="accent2"/>
              </a:lnRef>
              <a:fillRef idx="2">
                <a:schemeClr val="accent2"/>
              </a:fillRef>
              <a:effectRef idx="1">
                <a:schemeClr val="accent2"/>
              </a:effectRef>
              <a:fontRef idx="minor">
                <a:schemeClr val="dk1"/>
              </a:fontRef>
            </p:style>
            <p:txBody>
              <a:bodyPr rtlCol="0" anchor="ctr" anchorCtr="0">
                <a:spAutoFit/>
              </a:bodyPr>
              <a:lstStyle/>
              <a:p>
                <a:pPr algn="ctr"/>
                <a:endParaRPr lang="en-US"/>
              </a:p>
            </p:txBody>
          </p:sp>
        </p:grpSp>
      </p:grpSp>
      <p:sp>
        <p:nvSpPr>
          <p:cNvPr id="241" name="Rectangle 240">
            <a:extLst>
              <a:ext uri="{FF2B5EF4-FFF2-40B4-BE49-F238E27FC236}">
                <a16:creationId xmlns:a16="http://schemas.microsoft.com/office/drawing/2014/main" id="{BB4575F4-1997-EE44-A102-FA90829B85C0}"/>
              </a:ext>
            </a:extLst>
          </p:cNvPr>
          <p:cNvSpPr/>
          <p:nvPr/>
        </p:nvSpPr>
        <p:spPr>
          <a:xfrm>
            <a:off x="7660584" y="1849858"/>
            <a:ext cx="914400"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SNP</a:t>
            </a:r>
          </a:p>
        </p:txBody>
      </p:sp>
      <p:cxnSp>
        <p:nvCxnSpPr>
          <p:cNvPr id="242" name="Straight Arrow Connector 241">
            <a:extLst>
              <a:ext uri="{FF2B5EF4-FFF2-40B4-BE49-F238E27FC236}">
                <a16:creationId xmlns:a16="http://schemas.microsoft.com/office/drawing/2014/main" id="{97976E03-58B7-2D49-971C-6162FEC922C2}"/>
              </a:ext>
            </a:extLst>
          </p:cNvPr>
          <p:cNvCxnSpPr>
            <a:cxnSpLocks/>
            <a:stCxn id="241" idx="3"/>
          </p:cNvCxnSpPr>
          <p:nvPr/>
        </p:nvCxnSpPr>
        <p:spPr>
          <a:xfrm>
            <a:off x="8574984" y="2019135"/>
            <a:ext cx="672174" cy="1"/>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43" name="Cloud 242">
            <a:extLst>
              <a:ext uri="{FF2B5EF4-FFF2-40B4-BE49-F238E27FC236}">
                <a16:creationId xmlns:a16="http://schemas.microsoft.com/office/drawing/2014/main" id="{35D9EDA6-6A28-3B4C-A9CB-8D386D3E49C3}"/>
              </a:ext>
            </a:extLst>
          </p:cNvPr>
          <p:cNvSpPr/>
          <p:nvPr/>
        </p:nvSpPr>
        <p:spPr>
          <a:xfrm>
            <a:off x="9238133" y="1731619"/>
            <a:ext cx="1063383" cy="515362"/>
          </a:xfrm>
          <a:prstGeom prst="clou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err="1"/>
              <a:t>eQTL</a:t>
            </a:r>
            <a:endParaRPr lang="en-US" dirty="0"/>
          </a:p>
        </p:txBody>
      </p:sp>
      <p:sp>
        <p:nvSpPr>
          <p:cNvPr id="244" name="Diamond 243">
            <a:extLst>
              <a:ext uri="{FF2B5EF4-FFF2-40B4-BE49-F238E27FC236}">
                <a16:creationId xmlns:a16="http://schemas.microsoft.com/office/drawing/2014/main" id="{8DC10983-7031-4142-94BB-EFD26DDD2480}"/>
              </a:ext>
            </a:extLst>
          </p:cNvPr>
          <p:cNvSpPr/>
          <p:nvPr/>
        </p:nvSpPr>
        <p:spPr>
          <a:xfrm>
            <a:off x="10501008" y="2404824"/>
            <a:ext cx="1258956" cy="672525"/>
          </a:xfrm>
          <a:prstGeom prst="diamond">
            <a:avLst/>
          </a:prstGeom>
          <a:ln/>
        </p:spPr>
        <p:style>
          <a:lnRef idx="0">
            <a:schemeClr val="accent5"/>
          </a:lnRef>
          <a:fillRef idx="3">
            <a:schemeClr val="accent5"/>
          </a:fillRef>
          <a:effectRef idx="3">
            <a:schemeClr val="accent5"/>
          </a:effectRef>
          <a:fontRef idx="minor">
            <a:schemeClr val="lt1"/>
          </a:fontRef>
        </p:style>
        <p:txBody>
          <a:bodyPr rtlCol="0" anchor="ctr" anchorCtr="0">
            <a:spAutoFit/>
          </a:bodyPr>
          <a:lstStyle/>
          <a:p>
            <a:pPr algn="ctr"/>
            <a:r>
              <a:rPr lang="en-US" dirty="0"/>
              <a:t>Trait</a:t>
            </a:r>
          </a:p>
        </p:txBody>
      </p:sp>
      <p:cxnSp>
        <p:nvCxnSpPr>
          <p:cNvPr id="245" name="Straight Arrow Connector 244">
            <a:extLst>
              <a:ext uri="{FF2B5EF4-FFF2-40B4-BE49-F238E27FC236}">
                <a16:creationId xmlns:a16="http://schemas.microsoft.com/office/drawing/2014/main" id="{D248D7CD-05FD-C24A-8D1F-B163F0C01D02}"/>
              </a:ext>
            </a:extLst>
          </p:cNvPr>
          <p:cNvCxnSpPr>
            <a:cxnSpLocks/>
            <a:stCxn id="243" idx="0"/>
            <a:endCxn id="244" idx="0"/>
          </p:cNvCxnSpPr>
          <p:nvPr/>
        </p:nvCxnSpPr>
        <p:spPr>
          <a:xfrm>
            <a:off x="10300630" y="1989300"/>
            <a:ext cx="829856" cy="415524"/>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48" name="Rectangle 247">
            <a:extLst>
              <a:ext uri="{FF2B5EF4-FFF2-40B4-BE49-F238E27FC236}">
                <a16:creationId xmlns:a16="http://schemas.microsoft.com/office/drawing/2014/main" id="{8A7CA0D9-0E51-2E4D-9A1B-79BE61CA3084}"/>
              </a:ext>
            </a:extLst>
          </p:cNvPr>
          <p:cNvSpPr/>
          <p:nvPr/>
        </p:nvSpPr>
        <p:spPr>
          <a:xfrm>
            <a:off x="8675097" y="3611175"/>
            <a:ext cx="217516" cy="1459157"/>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dirty="0"/>
          </a:p>
        </p:txBody>
      </p:sp>
      <p:sp>
        <p:nvSpPr>
          <p:cNvPr id="250" name="Rectangle 249">
            <a:extLst>
              <a:ext uri="{FF2B5EF4-FFF2-40B4-BE49-F238E27FC236}">
                <a16:creationId xmlns:a16="http://schemas.microsoft.com/office/drawing/2014/main" id="{FB8661A6-C0B2-C54B-AFB7-2DA6D3139BDB}"/>
              </a:ext>
            </a:extLst>
          </p:cNvPr>
          <p:cNvSpPr/>
          <p:nvPr/>
        </p:nvSpPr>
        <p:spPr>
          <a:xfrm>
            <a:off x="10105985" y="4610306"/>
            <a:ext cx="209333" cy="624166"/>
          </a:xfrm>
          <a:prstGeom prst="rect">
            <a:avLst/>
          </a:prstGeom>
          <a:gradFill>
            <a:gsLst>
              <a:gs pos="25000">
                <a:schemeClr val="dk1">
                  <a:lumMod val="110000"/>
                  <a:satMod val="105000"/>
                  <a:tint val="67000"/>
                </a:schemeClr>
              </a:gs>
              <a:gs pos="77000">
                <a:schemeClr val="dk1">
                  <a:lumMod val="105000"/>
                  <a:satMod val="103000"/>
                  <a:tint val="73000"/>
                  <a:alpha val="0"/>
                </a:schemeClr>
              </a:gs>
              <a:gs pos="0">
                <a:schemeClr val="dk1">
                  <a:lumMod val="105000"/>
                  <a:satMod val="109000"/>
                  <a:tint val="81000"/>
                </a:schemeClr>
              </a:gs>
            </a:gsLst>
            <a:lin ang="5400000" scaled="0"/>
          </a:gradFill>
          <a:ln>
            <a:noFill/>
          </a:ln>
        </p:spPr>
        <p:style>
          <a:lnRef idx="1">
            <a:schemeClr val="dk1"/>
          </a:lnRef>
          <a:fillRef idx="2">
            <a:schemeClr val="dk1"/>
          </a:fillRef>
          <a:effectRef idx="1">
            <a:schemeClr val="dk1"/>
          </a:effectRef>
          <a:fontRef idx="minor">
            <a:schemeClr val="dk1"/>
          </a:fontRef>
        </p:style>
        <p:txBody>
          <a:bodyPr rtlCol="0" anchor="ctr" anchorCtr="0">
            <a:spAutoFit/>
          </a:bodyPr>
          <a:lstStyle/>
          <a:p>
            <a:pPr algn="ctr"/>
            <a:endParaRPr lang="en-US"/>
          </a:p>
        </p:txBody>
      </p:sp>
      <p:cxnSp>
        <p:nvCxnSpPr>
          <p:cNvPr id="251" name="Straight Connector 250">
            <a:extLst>
              <a:ext uri="{FF2B5EF4-FFF2-40B4-BE49-F238E27FC236}">
                <a16:creationId xmlns:a16="http://schemas.microsoft.com/office/drawing/2014/main" id="{AAF1765E-BC19-2544-992D-FA8D00BCC6A6}"/>
              </a:ext>
            </a:extLst>
          </p:cNvPr>
          <p:cNvCxnSpPr>
            <a:cxnSpLocks/>
          </p:cNvCxnSpPr>
          <p:nvPr/>
        </p:nvCxnSpPr>
        <p:spPr>
          <a:xfrm>
            <a:off x="8540764" y="3435325"/>
            <a:ext cx="2033025" cy="1432428"/>
          </a:xfrm>
          <a:prstGeom prst="line">
            <a:avLst/>
          </a:prstGeom>
          <a:ln w="15875">
            <a:solidFill>
              <a:schemeClr val="tx2"/>
            </a:solidFill>
            <a:prstDash val="sysDot"/>
            <a:tailEnd type="triangle" w="lg" len="med"/>
          </a:ln>
        </p:spPr>
        <p:style>
          <a:lnRef idx="2">
            <a:schemeClr val="accent1"/>
          </a:lnRef>
          <a:fillRef idx="0">
            <a:schemeClr val="accent1"/>
          </a:fillRef>
          <a:effectRef idx="1">
            <a:schemeClr val="accent1"/>
          </a:effectRef>
          <a:fontRef idx="minor">
            <a:schemeClr val="tx1"/>
          </a:fontRef>
        </p:style>
      </p:cxnSp>
      <p:sp>
        <p:nvSpPr>
          <p:cNvPr id="256" name="TextBox 255">
            <a:extLst>
              <a:ext uri="{FF2B5EF4-FFF2-40B4-BE49-F238E27FC236}">
                <a16:creationId xmlns:a16="http://schemas.microsoft.com/office/drawing/2014/main" id="{66DC0FE4-2236-8E4A-9744-354A5358A3FA}"/>
              </a:ext>
            </a:extLst>
          </p:cNvPr>
          <p:cNvSpPr txBox="1"/>
          <p:nvPr/>
        </p:nvSpPr>
        <p:spPr>
          <a:xfrm>
            <a:off x="10435401" y="3339014"/>
            <a:ext cx="803810" cy="338554"/>
          </a:xfrm>
          <a:prstGeom prst="rect">
            <a:avLst/>
          </a:prstGeom>
          <a:noFill/>
        </p:spPr>
        <p:txBody>
          <a:bodyPr wrap="none" rtlCol="0">
            <a:spAutoFit/>
          </a:bodyPr>
          <a:lstStyle/>
          <a:p>
            <a:r>
              <a:rPr lang="en-US" dirty="0"/>
              <a:t>GWAS</a:t>
            </a:r>
          </a:p>
        </p:txBody>
      </p:sp>
      <p:sp>
        <p:nvSpPr>
          <p:cNvPr id="257" name="TextBox 256">
            <a:extLst>
              <a:ext uri="{FF2B5EF4-FFF2-40B4-BE49-F238E27FC236}">
                <a16:creationId xmlns:a16="http://schemas.microsoft.com/office/drawing/2014/main" id="{F50BB80F-B713-4547-89B4-98DBBACCF812}"/>
              </a:ext>
            </a:extLst>
          </p:cNvPr>
          <p:cNvSpPr txBox="1"/>
          <p:nvPr/>
        </p:nvSpPr>
        <p:spPr>
          <a:xfrm>
            <a:off x="10551956" y="4694063"/>
            <a:ext cx="768544" cy="338554"/>
          </a:xfrm>
          <a:prstGeom prst="rect">
            <a:avLst/>
          </a:prstGeom>
          <a:noFill/>
        </p:spPr>
        <p:txBody>
          <a:bodyPr wrap="none" rtlCol="0">
            <a:spAutoFit/>
          </a:bodyPr>
          <a:lstStyle/>
          <a:p>
            <a:r>
              <a:rPr lang="en-US" dirty="0"/>
              <a:t>TWAS</a:t>
            </a:r>
          </a:p>
        </p:txBody>
      </p:sp>
      <p:sp>
        <p:nvSpPr>
          <p:cNvPr id="258" name="TextBox 257">
            <a:extLst>
              <a:ext uri="{FF2B5EF4-FFF2-40B4-BE49-F238E27FC236}">
                <a16:creationId xmlns:a16="http://schemas.microsoft.com/office/drawing/2014/main" id="{96B4F127-A5F8-DE47-9E37-8D4A8DEEFFAB}"/>
              </a:ext>
            </a:extLst>
          </p:cNvPr>
          <p:cNvSpPr txBox="1"/>
          <p:nvPr/>
        </p:nvSpPr>
        <p:spPr>
          <a:xfrm>
            <a:off x="8010939" y="5764608"/>
            <a:ext cx="3390971" cy="600164"/>
          </a:xfrm>
          <a:prstGeom prst="rect">
            <a:avLst/>
          </a:prstGeom>
          <a:noFill/>
        </p:spPr>
        <p:txBody>
          <a:bodyPr wrap="square" rtlCol="0">
            <a:spAutoFit/>
          </a:bodyPr>
          <a:lstStyle/>
          <a:p>
            <a:r>
              <a:rPr lang="en-US" sz="1100" i="1" dirty="0"/>
              <a:t>SNP rs1234 is related to </a:t>
            </a:r>
            <a:r>
              <a:rPr lang="en-US" sz="1100" i="1" dirty="0" err="1"/>
              <a:t>traitA</a:t>
            </a:r>
            <a:r>
              <a:rPr lang="en-US" sz="1100" i="1" dirty="0"/>
              <a:t> because it is likely that individuals with the G allele don’t express X protein at gene ABCD.</a:t>
            </a:r>
          </a:p>
        </p:txBody>
      </p:sp>
      <p:sp>
        <p:nvSpPr>
          <p:cNvPr id="259" name="TextBox 258">
            <a:extLst>
              <a:ext uri="{FF2B5EF4-FFF2-40B4-BE49-F238E27FC236}">
                <a16:creationId xmlns:a16="http://schemas.microsoft.com/office/drawing/2014/main" id="{ED95C2C7-B01F-1D45-8678-42A7021CDA3B}"/>
              </a:ext>
            </a:extLst>
          </p:cNvPr>
          <p:cNvSpPr txBox="1"/>
          <p:nvPr/>
        </p:nvSpPr>
        <p:spPr>
          <a:xfrm>
            <a:off x="9240789" y="6328095"/>
            <a:ext cx="2044149" cy="338554"/>
          </a:xfrm>
          <a:prstGeom prst="rect">
            <a:avLst/>
          </a:prstGeom>
          <a:noFill/>
        </p:spPr>
        <p:txBody>
          <a:bodyPr wrap="none" rtlCol="0">
            <a:spAutoFit/>
          </a:bodyPr>
          <a:lstStyle/>
          <a:p>
            <a:r>
              <a:rPr lang="en-US" dirty="0"/>
              <a:t>Never that simple….</a:t>
            </a:r>
          </a:p>
        </p:txBody>
      </p:sp>
      <p:pic>
        <p:nvPicPr>
          <p:cNvPr id="9" name="Picture 8">
            <a:extLst>
              <a:ext uri="{FF2B5EF4-FFF2-40B4-BE49-F238E27FC236}">
                <a16:creationId xmlns:a16="http://schemas.microsoft.com/office/drawing/2014/main" id="{0A582EFB-9E16-104D-ADAB-B64E7E86815B}"/>
              </a:ext>
            </a:extLst>
          </p:cNvPr>
          <p:cNvPicPr>
            <a:picLocks noChangeAspect="1"/>
          </p:cNvPicPr>
          <p:nvPr/>
        </p:nvPicPr>
        <p:blipFill>
          <a:blip r:embed="rId2"/>
          <a:stretch>
            <a:fillRect/>
          </a:stretch>
        </p:blipFill>
        <p:spPr>
          <a:xfrm>
            <a:off x="3520888" y="2228497"/>
            <a:ext cx="3730536" cy="1189738"/>
          </a:xfrm>
          <a:prstGeom prst="rect">
            <a:avLst/>
          </a:prstGeom>
        </p:spPr>
      </p:pic>
      <p:pic>
        <p:nvPicPr>
          <p:cNvPr id="12" name="Picture 11">
            <a:extLst>
              <a:ext uri="{FF2B5EF4-FFF2-40B4-BE49-F238E27FC236}">
                <a16:creationId xmlns:a16="http://schemas.microsoft.com/office/drawing/2014/main" id="{9127BB8D-54E6-E342-90CE-4351459DE68F}"/>
              </a:ext>
            </a:extLst>
          </p:cNvPr>
          <p:cNvPicPr>
            <a:picLocks noChangeAspect="1"/>
          </p:cNvPicPr>
          <p:nvPr/>
        </p:nvPicPr>
        <p:blipFill>
          <a:blip r:embed="rId3"/>
          <a:stretch>
            <a:fillRect/>
          </a:stretch>
        </p:blipFill>
        <p:spPr>
          <a:xfrm>
            <a:off x="5799385" y="3916456"/>
            <a:ext cx="753214" cy="753214"/>
          </a:xfrm>
          <a:prstGeom prst="rect">
            <a:avLst/>
          </a:prstGeom>
        </p:spPr>
      </p:pic>
      <p:pic>
        <p:nvPicPr>
          <p:cNvPr id="78" name="Picture 77">
            <a:extLst>
              <a:ext uri="{FF2B5EF4-FFF2-40B4-BE49-F238E27FC236}">
                <a16:creationId xmlns:a16="http://schemas.microsoft.com/office/drawing/2014/main" id="{EC4CF833-3785-7242-A3D0-931504066D41}"/>
              </a:ext>
            </a:extLst>
          </p:cNvPr>
          <p:cNvPicPr>
            <a:picLocks noChangeAspect="1"/>
          </p:cNvPicPr>
          <p:nvPr/>
        </p:nvPicPr>
        <p:blipFill>
          <a:blip r:embed="rId4"/>
          <a:stretch>
            <a:fillRect/>
          </a:stretch>
        </p:blipFill>
        <p:spPr>
          <a:xfrm>
            <a:off x="6370688" y="3631725"/>
            <a:ext cx="666175" cy="666175"/>
          </a:xfrm>
          <a:prstGeom prst="rect">
            <a:avLst/>
          </a:prstGeom>
        </p:spPr>
      </p:pic>
    </p:spTree>
    <p:extLst>
      <p:ext uri="{BB962C8B-B14F-4D97-AF65-F5344CB8AC3E}">
        <p14:creationId xmlns:p14="http://schemas.microsoft.com/office/powerpoint/2010/main" val="1389590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7F56A-F633-BF40-AF5E-9B0B6A6F46B8}"/>
              </a:ext>
            </a:extLst>
          </p:cNvPr>
          <p:cNvSpPr>
            <a:spLocks noGrp="1"/>
          </p:cNvSpPr>
          <p:nvPr>
            <p:ph type="title"/>
          </p:nvPr>
        </p:nvSpPr>
        <p:spPr/>
        <p:txBody>
          <a:bodyPr/>
          <a:lstStyle/>
          <a:p>
            <a:r>
              <a:rPr lang="en-US" dirty="0"/>
              <a:t>In the beginning there was GWAS….</a:t>
            </a:r>
          </a:p>
        </p:txBody>
      </p:sp>
      <p:sp>
        <p:nvSpPr>
          <p:cNvPr id="4" name="TextBox 3">
            <a:extLst>
              <a:ext uri="{FF2B5EF4-FFF2-40B4-BE49-F238E27FC236}">
                <a16:creationId xmlns:a16="http://schemas.microsoft.com/office/drawing/2014/main" id="{532204A0-10F3-DA4B-BCE9-AB58669A950F}"/>
              </a:ext>
            </a:extLst>
          </p:cNvPr>
          <p:cNvSpPr txBox="1"/>
          <p:nvPr/>
        </p:nvSpPr>
        <p:spPr>
          <a:xfrm>
            <a:off x="659059" y="5098337"/>
            <a:ext cx="5224507" cy="369332"/>
          </a:xfrm>
          <a:prstGeom prst="rect">
            <a:avLst/>
          </a:prstGeom>
          <a:noFill/>
        </p:spPr>
        <p:txBody>
          <a:bodyPr wrap="none" rtlCol="0">
            <a:spAutoFit/>
          </a:bodyPr>
          <a:lstStyle/>
          <a:p>
            <a:r>
              <a:rPr lang="en-US" sz="900" i="1" dirty="0"/>
              <a:t>From: Comparative genetic architectures of schizophrenia in East Asian and European populations</a:t>
            </a:r>
          </a:p>
          <a:p>
            <a:r>
              <a:rPr lang="en-US" sz="900" i="1" dirty="0"/>
              <a:t>Nature Genetics</a:t>
            </a:r>
          </a:p>
        </p:txBody>
      </p:sp>
      <p:sp>
        <p:nvSpPr>
          <p:cNvPr id="20" name="Right Arrow 19">
            <a:extLst>
              <a:ext uri="{FF2B5EF4-FFF2-40B4-BE49-F238E27FC236}">
                <a16:creationId xmlns:a16="http://schemas.microsoft.com/office/drawing/2014/main" id="{1FD94A45-98BF-854A-9395-B5F39EB41132}"/>
              </a:ext>
            </a:extLst>
          </p:cNvPr>
          <p:cNvSpPr/>
          <p:nvPr/>
        </p:nvSpPr>
        <p:spPr>
          <a:xfrm>
            <a:off x="7612782" y="1717387"/>
            <a:ext cx="978408" cy="484632"/>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21" name="Right Arrow 20">
            <a:extLst>
              <a:ext uri="{FF2B5EF4-FFF2-40B4-BE49-F238E27FC236}">
                <a16:creationId xmlns:a16="http://schemas.microsoft.com/office/drawing/2014/main" id="{4D1B1412-DE32-4544-91C0-FA96738B5C0C}"/>
              </a:ext>
            </a:extLst>
          </p:cNvPr>
          <p:cNvSpPr/>
          <p:nvPr/>
        </p:nvSpPr>
        <p:spPr>
          <a:xfrm rot="2368713">
            <a:off x="9809272" y="2008423"/>
            <a:ext cx="978408" cy="484632"/>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22" name="Right Arrow 21">
            <a:extLst>
              <a:ext uri="{FF2B5EF4-FFF2-40B4-BE49-F238E27FC236}">
                <a16:creationId xmlns:a16="http://schemas.microsoft.com/office/drawing/2014/main" id="{42617E7A-3B6E-E34F-A051-0355BC03E793}"/>
              </a:ext>
            </a:extLst>
          </p:cNvPr>
          <p:cNvSpPr/>
          <p:nvPr/>
        </p:nvSpPr>
        <p:spPr>
          <a:xfrm rot="8592596">
            <a:off x="9787474" y="4412861"/>
            <a:ext cx="978408" cy="484632"/>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23" name="Right Arrow 22">
            <a:extLst>
              <a:ext uri="{FF2B5EF4-FFF2-40B4-BE49-F238E27FC236}">
                <a16:creationId xmlns:a16="http://schemas.microsoft.com/office/drawing/2014/main" id="{F19927D0-D0CC-F346-B06E-2DA79DED7AA7}"/>
              </a:ext>
            </a:extLst>
          </p:cNvPr>
          <p:cNvSpPr/>
          <p:nvPr/>
        </p:nvSpPr>
        <p:spPr>
          <a:xfrm rot="12987464">
            <a:off x="5860181" y="4332649"/>
            <a:ext cx="978408" cy="484632"/>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25" name="TextBox 24">
            <a:extLst>
              <a:ext uri="{FF2B5EF4-FFF2-40B4-BE49-F238E27FC236}">
                <a16:creationId xmlns:a16="http://schemas.microsoft.com/office/drawing/2014/main" id="{A74376CC-AE22-1548-9A5B-C0F5B496D545}"/>
              </a:ext>
            </a:extLst>
          </p:cNvPr>
          <p:cNvSpPr txBox="1"/>
          <p:nvPr/>
        </p:nvSpPr>
        <p:spPr>
          <a:xfrm>
            <a:off x="6393110" y="3197669"/>
            <a:ext cx="3207417" cy="584775"/>
          </a:xfrm>
          <a:prstGeom prst="rect">
            <a:avLst/>
          </a:prstGeom>
          <a:noFill/>
        </p:spPr>
        <p:txBody>
          <a:bodyPr wrap="none" rtlCol="0">
            <a:spAutoFit/>
          </a:bodyPr>
          <a:lstStyle/>
          <a:p>
            <a:r>
              <a:rPr lang="en-US" dirty="0"/>
              <a:t>Often times effect sizes are small</a:t>
            </a:r>
          </a:p>
          <a:p>
            <a:r>
              <a:rPr lang="en-US" dirty="0"/>
              <a:t>Large sample sizes are required</a:t>
            </a:r>
          </a:p>
        </p:txBody>
      </p:sp>
      <p:sp>
        <p:nvSpPr>
          <p:cNvPr id="26" name="TextBox 25">
            <a:extLst>
              <a:ext uri="{FF2B5EF4-FFF2-40B4-BE49-F238E27FC236}">
                <a16:creationId xmlns:a16="http://schemas.microsoft.com/office/drawing/2014/main" id="{D3F38C6C-57CA-D04A-B56A-38E96F524B24}"/>
              </a:ext>
            </a:extLst>
          </p:cNvPr>
          <p:cNvSpPr txBox="1"/>
          <p:nvPr/>
        </p:nvSpPr>
        <p:spPr>
          <a:xfrm>
            <a:off x="9792361" y="6444417"/>
            <a:ext cx="2217274" cy="230832"/>
          </a:xfrm>
          <a:prstGeom prst="rect">
            <a:avLst/>
          </a:prstGeom>
          <a:noFill/>
        </p:spPr>
        <p:txBody>
          <a:bodyPr wrap="none" rtlCol="0">
            <a:spAutoFit/>
          </a:bodyPr>
          <a:lstStyle/>
          <a:p>
            <a:r>
              <a:rPr lang="en-US" sz="900" dirty="0"/>
              <a:t>Graphics from https://</a:t>
            </a:r>
            <a:r>
              <a:rPr lang="en-US" sz="900" dirty="0" err="1"/>
              <a:t>www.flaticon.com</a:t>
            </a:r>
            <a:r>
              <a:rPr lang="en-US" sz="900" dirty="0"/>
              <a:t>/</a:t>
            </a:r>
          </a:p>
        </p:txBody>
      </p:sp>
      <p:pic>
        <p:nvPicPr>
          <p:cNvPr id="6" name="Picture 5">
            <a:extLst>
              <a:ext uri="{FF2B5EF4-FFF2-40B4-BE49-F238E27FC236}">
                <a16:creationId xmlns:a16="http://schemas.microsoft.com/office/drawing/2014/main" id="{0C01ADDD-DD48-3C45-BE32-783CAE4EB4BF}"/>
              </a:ext>
            </a:extLst>
          </p:cNvPr>
          <p:cNvPicPr>
            <a:picLocks noChangeAspect="1"/>
          </p:cNvPicPr>
          <p:nvPr/>
        </p:nvPicPr>
        <p:blipFill>
          <a:blip r:embed="rId2"/>
          <a:stretch>
            <a:fillRect/>
          </a:stretch>
        </p:blipFill>
        <p:spPr>
          <a:xfrm>
            <a:off x="530326" y="1299362"/>
            <a:ext cx="5281603" cy="3561728"/>
          </a:xfrm>
          <a:prstGeom prst="rect">
            <a:avLst/>
          </a:prstGeom>
        </p:spPr>
      </p:pic>
      <p:grpSp>
        <p:nvGrpSpPr>
          <p:cNvPr id="27" name="Group 26">
            <a:extLst>
              <a:ext uri="{FF2B5EF4-FFF2-40B4-BE49-F238E27FC236}">
                <a16:creationId xmlns:a16="http://schemas.microsoft.com/office/drawing/2014/main" id="{B1583C2A-2BB9-D44B-AC49-DBB2F7B9C222}"/>
              </a:ext>
            </a:extLst>
          </p:cNvPr>
          <p:cNvGrpSpPr/>
          <p:nvPr/>
        </p:nvGrpSpPr>
        <p:grpSpPr>
          <a:xfrm>
            <a:off x="6090104" y="1548742"/>
            <a:ext cx="1522678" cy="949373"/>
            <a:chOff x="2773672" y="1709148"/>
            <a:chExt cx="1514183" cy="949373"/>
          </a:xfrm>
          <a:effectLst>
            <a:outerShdw blurRad="50800" dist="38100" dir="10800000" algn="r" rotWithShape="0">
              <a:prstClr val="black">
                <a:alpha val="40000"/>
              </a:prstClr>
            </a:outerShdw>
          </a:effectLst>
        </p:grpSpPr>
        <p:pic>
          <p:nvPicPr>
            <p:cNvPr id="28" name="Picture 27" descr="A close up of a mask&#10;&#10;Description automatically generated">
              <a:extLst>
                <a:ext uri="{FF2B5EF4-FFF2-40B4-BE49-F238E27FC236}">
                  <a16:creationId xmlns:a16="http://schemas.microsoft.com/office/drawing/2014/main" id="{C2E9D51F-AB16-114C-8794-943989A32EE4}"/>
                </a:ext>
              </a:extLst>
            </p:cNvPr>
            <p:cNvPicPr>
              <a:picLocks noChangeAspect="1"/>
            </p:cNvPicPr>
            <p:nvPr/>
          </p:nvPicPr>
          <p:blipFill>
            <a:blip r:embed="rId3">
              <a:biLevel thresh="50000"/>
              <a:extLst>
                <a:ext uri="{28A0092B-C50C-407E-A947-70E740481C1C}">
                  <a14:useLocalDpi xmlns:a14="http://schemas.microsoft.com/office/drawing/2010/main" val="0"/>
                </a:ext>
              </a:extLst>
            </a:blip>
            <a:stretch>
              <a:fillRect/>
            </a:stretch>
          </p:blipFill>
          <p:spPr>
            <a:xfrm>
              <a:off x="2773672" y="1726164"/>
              <a:ext cx="1063749" cy="932357"/>
            </a:xfrm>
            <a:prstGeom prst="rect">
              <a:avLst/>
            </a:prstGeom>
          </p:spPr>
        </p:pic>
        <p:pic>
          <p:nvPicPr>
            <p:cNvPr id="29" name="Picture 28" descr="A close up of a mask&#10;&#10;Description automatically generated">
              <a:extLst>
                <a:ext uri="{FF2B5EF4-FFF2-40B4-BE49-F238E27FC236}">
                  <a16:creationId xmlns:a16="http://schemas.microsoft.com/office/drawing/2014/main" id="{F10FA597-5489-BC46-83C4-3E673B2AED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4106" y="1709148"/>
              <a:ext cx="1063749" cy="932357"/>
            </a:xfrm>
            <a:prstGeom prst="rect">
              <a:avLst/>
            </a:prstGeom>
          </p:spPr>
        </p:pic>
      </p:grpSp>
      <p:grpSp>
        <p:nvGrpSpPr>
          <p:cNvPr id="31" name="Group 30">
            <a:extLst>
              <a:ext uri="{FF2B5EF4-FFF2-40B4-BE49-F238E27FC236}">
                <a16:creationId xmlns:a16="http://schemas.microsoft.com/office/drawing/2014/main" id="{07F5B532-241E-B348-86B3-6ACBDD9961A9}"/>
              </a:ext>
            </a:extLst>
          </p:cNvPr>
          <p:cNvGrpSpPr/>
          <p:nvPr/>
        </p:nvGrpSpPr>
        <p:grpSpPr>
          <a:xfrm>
            <a:off x="8788407" y="1356481"/>
            <a:ext cx="880287" cy="884883"/>
            <a:chOff x="8655956" y="1299362"/>
            <a:chExt cx="880287" cy="884883"/>
          </a:xfrm>
        </p:grpSpPr>
        <p:pic>
          <p:nvPicPr>
            <p:cNvPr id="24" name="Picture 23">
              <a:extLst>
                <a:ext uri="{FF2B5EF4-FFF2-40B4-BE49-F238E27FC236}">
                  <a16:creationId xmlns:a16="http://schemas.microsoft.com/office/drawing/2014/main" id="{63DB858C-80FB-ED42-BEF0-AB027DCA51D6}"/>
                </a:ext>
              </a:extLst>
            </p:cNvPr>
            <p:cNvPicPr>
              <a:picLocks noChangeAspect="1"/>
            </p:cNvPicPr>
            <p:nvPr/>
          </p:nvPicPr>
          <p:blipFill>
            <a:blip r:embed="rId4"/>
            <a:stretch>
              <a:fillRect/>
            </a:stretch>
          </p:blipFill>
          <p:spPr>
            <a:xfrm>
              <a:off x="8655956" y="1299362"/>
              <a:ext cx="466998" cy="466998"/>
            </a:xfrm>
            <a:prstGeom prst="rect">
              <a:avLst/>
            </a:prstGeom>
          </p:spPr>
        </p:pic>
        <p:pic>
          <p:nvPicPr>
            <p:cNvPr id="30" name="Picture 29">
              <a:extLst>
                <a:ext uri="{FF2B5EF4-FFF2-40B4-BE49-F238E27FC236}">
                  <a16:creationId xmlns:a16="http://schemas.microsoft.com/office/drawing/2014/main" id="{CB7260AC-D008-7144-B428-A160B07D1311}"/>
                </a:ext>
              </a:extLst>
            </p:cNvPr>
            <p:cNvPicPr>
              <a:picLocks noChangeAspect="1"/>
            </p:cNvPicPr>
            <p:nvPr/>
          </p:nvPicPr>
          <p:blipFill>
            <a:blip r:embed="rId5"/>
            <a:stretch>
              <a:fillRect/>
            </a:stretch>
          </p:blipFill>
          <p:spPr>
            <a:xfrm rot="18846735">
              <a:off x="8933859" y="1581861"/>
              <a:ext cx="602384" cy="602384"/>
            </a:xfrm>
            <a:prstGeom prst="rect">
              <a:avLst/>
            </a:prstGeom>
          </p:spPr>
        </p:pic>
      </p:grpSp>
      <p:sp>
        <p:nvSpPr>
          <p:cNvPr id="32" name="TextBox 31">
            <a:extLst>
              <a:ext uri="{FF2B5EF4-FFF2-40B4-BE49-F238E27FC236}">
                <a16:creationId xmlns:a16="http://schemas.microsoft.com/office/drawing/2014/main" id="{53A8F2F9-3B37-B24E-8423-C9C7C6EE3EB4}"/>
              </a:ext>
            </a:extLst>
          </p:cNvPr>
          <p:cNvSpPr txBox="1"/>
          <p:nvPr/>
        </p:nvSpPr>
        <p:spPr>
          <a:xfrm>
            <a:off x="5885490" y="2509338"/>
            <a:ext cx="1745991" cy="338554"/>
          </a:xfrm>
          <a:prstGeom prst="rect">
            <a:avLst/>
          </a:prstGeom>
          <a:noFill/>
        </p:spPr>
        <p:txBody>
          <a:bodyPr wrap="none" rtlCol="0">
            <a:spAutoFit/>
          </a:bodyPr>
          <a:lstStyle/>
          <a:p>
            <a:r>
              <a:rPr lang="en-US" dirty="0"/>
              <a:t>Cases v Controls</a:t>
            </a:r>
          </a:p>
        </p:txBody>
      </p:sp>
      <p:pic>
        <p:nvPicPr>
          <p:cNvPr id="33" name="Picture 32">
            <a:extLst>
              <a:ext uri="{FF2B5EF4-FFF2-40B4-BE49-F238E27FC236}">
                <a16:creationId xmlns:a16="http://schemas.microsoft.com/office/drawing/2014/main" id="{0B2FBE8E-C8BC-894B-A0E2-052456C9B542}"/>
              </a:ext>
            </a:extLst>
          </p:cNvPr>
          <p:cNvPicPr>
            <a:picLocks noChangeAspect="1"/>
          </p:cNvPicPr>
          <p:nvPr/>
        </p:nvPicPr>
        <p:blipFill>
          <a:blip r:embed="rId6"/>
          <a:stretch>
            <a:fillRect/>
          </a:stretch>
        </p:blipFill>
        <p:spPr>
          <a:xfrm>
            <a:off x="10331526" y="2898458"/>
            <a:ext cx="1190913" cy="1190913"/>
          </a:xfrm>
          <a:prstGeom prst="rect">
            <a:avLst/>
          </a:prstGeom>
        </p:spPr>
      </p:pic>
      <p:grpSp>
        <p:nvGrpSpPr>
          <p:cNvPr id="147" name="Group 146">
            <a:extLst>
              <a:ext uri="{FF2B5EF4-FFF2-40B4-BE49-F238E27FC236}">
                <a16:creationId xmlns:a16="http://schemas.microsoft.com/office/drawing/2014/main" id="{893A175F-AC47-7143-BD09-51806AB19411}"/>
              </a:ext>
            </a:extLst>
          </p:cNvPr>
          <p:cNvGrpSpPr/>
          <p:nvPr/>
        </p:nvGrpSpPr>
        <p:grpSpPr>
          <a:xfrm>
            <a:off x="6209136" y="5060559"/>
            <a:ext cx="5548174" cy="1075378"/>
            <a:chOff x="6209136" y="5060559"/>
            <a:chExt cx="5548174" cy="1075378"/>
          </a:xfrm>
        </p:grpSpPr>
        <p:sp>
          <p:nvSpPr>
            <p:cNvPr id="14" name="TextBox 13">
              <a:extLst>
                <a:ext uri="{FF2B5EF4-FFF2-40B4-BE49-F238E27FC236}">
                  <a16:creationId xmlns:a16="http://schemas.microsoft.com/office/drawing/2014/main" id="{1A360BB2-EA92-DA47-811B-F69B1F61D941}"/>
                </a:ext>
              </a:extLst>
            </p:cNvPr>
            <p:cNvSpPr txBox="1"/>
            <p:nvPr/>
          </p:nvSpPr>
          <p:spPr>
            <a:xfrm>
              <a:off x="6400548" y="5874327"/>
              <a:ext cx="615874" cy="261610"/>
            </a:xfrm>
            <a:prstGeom prst="rect">
              <a:avLst/>
            </a:prstGeom>
            <a:noFill/>
          </p:spPr>
          <p:txBody>
            <a:bodyPr wrap="none" rtlCol="0">
              <a:spAutoFit/>
            </a:bodyPr>
            <a:lstStyle/>
            <a:p>
              <a:r>
                <a:rPr lang="en-US" sz="1100" dirty="0"/>
                <a:t>rs1234</a:t>
              </a:r>
            </a:p>
          </p:txBody>
        </p:sp>
        <p:sp>
          <p:nvSpPr>
            <p:cNvPr id="15" name="TextBox 14">
              <a:extLst>
                <a:ext uri="{FF2B5EF4-FFF2-40B4-BE49-F238E27FC236}">
                  <a16:creationId xmlns:a16="http://schemas.microsoft.com/office/drawing/2014/main" id="{F338D7CE-EFF5-9544-B655-061FF8AFBD3E}"/>
                </a:ext>
              </a:extLst>
            </p:cNvPr>
            <p:cNvSpPr txBox="1"/>
            <p:nvPr/>
          </p:nvSpPr>
          <p:spPr>
            <a:xfrm>
              <a:off x="7182882" y="5874327"/>
              <a:ext cx="615874" cy="261610"/>
            </a:xfrm>
            <a:prstGeom prst="rect">
              <a:avLst/>
            </a:prstGeom>
            <a:noFill/>
          </p:spPr>
          <p:txBody>
            <a:bodyPr wrap="none" rtlCol="0">
              <a:spAutoFit/>
            </a:bodyPr>
            <a:lstStyle/>
            <a:p>
              <a:r>
                <a:rPr lang="en-US" sz="1100" dirty="0"/>
                <a:t>rs2345</a:t>
              </a:r>
            </a:p>
          </p:txBody>
        </p:sp>
        <p:sp>
          <p:nvSpPr>
            <p:cNvPr id="16" name="TextBox 15">
              <a:extLst>
                <a:ext uri="{FF2B5EF4-FFF2-40B4-BE49-F238E27FC236}">
                  <a16:creationId xmlns:a16="http://schemas.microsoft.com/office/drawing/2014/main" id="{14CB92B8-71B8-CB4F-BCD3-9F8735B5ED83}"/>
                </a:ext>
              </a:extLst>
            </p:cNvPr>
            <p:cNvSpPr txBox="1"/>
            <p:nvPr/>
          </p:nvSpPr>
          <p:spPr>
            <a:xfrm>
              <a:off x="8007801" y="5874327"/>
              <a:ext cx="615874" cy="261610"/>
            </a:xfrm>
            <a:prstGeom prst="rect">
              <a:avLst/>
            </a:prstGeom>
            <a:noFill/>
          </p:spPr>
          <p:txBody>
            <a:bodyPr wrap="none" rtlCol="0">
              <a:spAutoFit/>
            </a:bodyPr>
            <a:lstStyle/>
            <a:p>
              <a:r>
                <a:rPr lang="en-US" sz="1100" dirty="0"/>
                <a:t>rs3456</a:t>
              </a:r>
            </a:p>
          </p:txBody>
        </p:sp>
        <p:sp>
          <p:nvSpPr>
            <p:cNvPr id="17" name="TextBox 16">
              <a:extLst>
                <a:ext uri="{FF2B5EF4-FFF2-40B4-BE49-F238E27FC236}">
                  <a16:creationId xmlns:a16="http://schemas.microsoft.com/office/drawing/2014/main" id="{66808036-EBFC-BD47-B8B5-B3F29CC5D2DA}"/>
                </a:ext>
              </a:extLst>
            </p:cNvPr>
            <p:cNvSpPr txBox="1"/>
            <p:nvPr/>
          </p:nvSpPr>
          <p:spPr>
            <a:xfrm>
              <a:off x="8818525" y="5874327"/>
              <a:ext cx="615874" cy="261610"/>
            </a:xfrm>
            <a:prstGeom prst="rect">
              <a:avLst/>
            </a:prstGeom>
            <a:noFill/>
          </p:spPr>
          <p:txBody>
            <a:bodyPr wrap="none" rtlCol="0">
              <a:spAutoFit/>
            </a:bodyPr>
            <a:lstStyle/>
            <a:p>
              <a:r>
                <a:rPr lang="en-US" sz="1100" dirty="0"/>
                <a:t>rs4567</a:t>
              </a:r>
            </a:p>
          </p:txBody>
        </p:sp>
        <p:sp>
          <p:nvSpPr>
            <p:cNvPr id="18" name="TextBox 17">
              <a:extLst>
                <a:ext uri="{FF2B5EF4-FFF2-40B4-BE49-F238E27FC236}">
                  <a16:creationId xmlns:a16="http://schemas.microsoft.com/office/drawing/2014/main" id="{A1A49782-E506-334E-BC93-07ED205833D4}"/>
                </a:ext>
              </a:extLst>
            </p:cNvPr>
            <p:cNvSpPr txBox="1"/>
            <p:nvPr/>
          </p:nvSpPr>
          <p:spPr>
            <a:xfrm>
              <a:off x="9629249" y="5874327"/>
              <a:ext cx="615874" cy="261610"/>
            </a:xfrm>
            <a:prstGeom prst="rect">
              <a:avLst/>
            </a:prstGeom>
            <a:noFill/>
          </p:spPr>
          <p:txBody>
            <a:bodyPr wrap="none" rtlCol="0">
              <a:spAutoFit/>
            </a:bodyPr>
            <a:lstStyle/>
            <a:p>
              <a:r>
                <a:rPr lang="en-US" sz="1100" dirty="0"/>
                <a:t>rs5678</a:t>
              </a:r>
            </a:p>
          </p:txBody>
        </p:sp>
        <p:sp>
          <p:nvSpPr>
            <p:cNvPr id="19" name="TextBox 18">
              <a:extLst>
                <a:ext uri="{FF2B5EF4-FFF2-40B4-BE49-F238E27FC236}">
                  <a16:creationId xmlns:a16="http://schemas.microsoft.com/office/drawing/2014/main" id="{30E26A70-5479-7F44-ACF1-CF3CD686346E}"/>
                </a:ext>
              </a:extLst>
            </p:cNvPr>
            <p:cNvSpPr txBox="1"/>
            <p:nvPr/>
          </p:nvSpPr>
          <p:spPr>
            <a:xfrm>
              <a:off x="10514662" y="5338218"/>
              <a:ext cx="1242648" cy="338554"/>
            </a:xfrm>
            <a:prstGeom prst="rect">
              <a:avLst/>
            </a:prstGeom>
            <a:noFill/>
          </p:spPr>
          <p:txBody>
            <a:bodyPr wrap="none" rtlCol="0">
              <a:spAutoFit/>
            </a:bodyPr>
            <a:lstStyle/>
            <a:p>
              <a:r>
                <a:rPr lang="en-US" dirty="0"/>
                <a:t>X 10 million</a:t>
              </a:r>
            </a:p>
          </p:txBody>
        </p:sp>
        <p:grpSp>
          <p:nvGrpSpPr>
            <p:cNvPr id="38" name="Group 37">
              <a:extLst>
                <a:ext uri="{FF2B5EF4-FFF2-40B4-BE49-F238E27FC236}">
                  <a16:creationId xmlns:a16="http://schemas.microsoft.com/office/drawing/2014/main" id="{65230D58-846D-534F-BFD5-DDFF26C1184B}"/>
                </a:ext>
              </a:extLst>
            </p:cNvPr>
            <p:cNvGrpSpPr/>
            <p:nvPr/>
          </p:nvGrpSpPr>
          <p:grpSpPr>
            <a:xfrm>
              <a:off x="6209136" y="5060559"/>
              <a:ext cx="807286" cy="790370"/>
              <a:chOff x="4679811" y="5283003"/>
              <a:chExt cx="898428" cy="790370"/>
            </a:xfrm>
          </p:grpSpPr>
          <p:cxnSp>
            <p:nvCxnSpPr>
              <p:cNvPr id="35" name="Straight Arrow Connector 34">
                <a:extLst>
                  <a:ext uri="{FF2B5EF4-FFF2-40B4-BE49-F238E27FC236}">
                    <a16:creationId xmlns:a16="http://schemas.microsoft.com/office/drawing/2014/main" id="{BD167D72-5552-E44B-86E0-8DB54348D81E}"/>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4F069998-D9FD-6047-9213-D94DFB3920C3}"/>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4F4CD2DA-DEA9-094C-A4D4-C00456B81669}"/>
                </a:ext>
              </a:extLst>
            </p:cNvPr>
            <p:cNvGrpSpPr/>
            <p:nvPr/>
          </p:nvGrpSpPr>
          <p:grpSpPr>
            <a:xfrm>
              <a:off x="6348891" y="5549918"/>
              <a:ext cx="120457" cy="218742"/>
              <a:chOff x="4763664" y="6194275"/>
              <a:chExt cx="120457" cy="218742"/>
            </a:xfrm>
          </p:grpSpPr>
          <p:sp>
            <p:nvSpPr>
              <p:cNvPr id="39" name="Oval 38">
                <a:extLst>
                  <a:ext uri="{FF2B5EF4-FFF2-40B4-BE49-F238E27FC236}">
                    <a16:creationId xmlns:a16="http://schemas.microsoft.com/office/drawing/2014/main" id="{FDB4A83B-907A-9E4D-8F16-4EDE3552A849}"/>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0" name="Oval 39">
                <a:extLst>
                  <a:ext uri="{FF2B5EF4-FFF2-40B4-BE49-F238E27FC236}">
                    <a16:creationId xmlns:a16="http://schemas.microsoft.com/office/drawing/2014/main" id="{E902A631-75D2-8D48-AF3D-45D791213326}"/>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1" name="Oval 40">
                <a:extLst>
                  <a:ext uri="{FF2B5EF4-FFF2-40B4-BE49-F238E27FC236}">
                    <a16:creationId xmlns:a16="http://schemas.microsoft.com/office/drawing/2014/main" id="{B8336345-55F8-884A-83A2-48C67879E310}"/>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2" name="Oval 41">
                <a:extLst>
                  <a:ext uri="{FF2B5EF4-FFF2-40B4-BE49-F238E27FC236}">
                    <a16:creationId xmlns:a16="http://schemas.microsoft.com/office/drawing/2014/main" id="{F04A2134-C412-FD44-B3D2-5416D1CE7B5D}"/>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6" name="Oval 45">
                <a:extLst>
                  <a:ext uri="{FF2B5EF4-FFF2-40B4-BE49-F238E27FC236}">
                    <a16:creationId xmlns:a16="http://schemas.microsoft.com/office/drawing/2014/main" id="{1A75827A-BECA-784C-B78A-EBD5DF264EEB}"/>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58" name="Group 57">
              <a:extLst>
                <a:ext uri="{FF2B5EF4-FFF2-40B4-BE49-F238E27FC236}">
                  <a16:creationId xmlns:a16="http://schemas.microsoft.com/office/drawing/2014/main" id="{276C5247-6FBC-AD4F-B9D5-A4700A34E968}"/>
                </a:ext>
              </a:extLst>
            </p:cNvPr>
            <p:cNvGrpSpPr/>
            <p:nvPr/>
          </p:nvGrpSpPr>
          <p:grpSpPr>
            <a:xfrm>
              <a:off x="6567926" y="5369503"/>
              <a:ext cx="120457" cy="218742"/>
              <a:chOff x="4982699" y="6013860"/>
              <a:chExt cx="120457" cy="218742"/>
            </a:xfrm>
          </p:grpSpPr>
          <p:sp>
            <p:nvSpPr>
              <p:cNvPr id="47" name="Oval 46">
                <a:extLst>
                  <a:ext uri="{FF2B5EF4-FFF2-40B4-BE49-F238E27FC236}">
                    <a16:creationId xmlns:a16="http://schemas.microsoft.com/office/drawing/2014/main" id="{8C40A651-BF83-4B46-BAE4-BEFB798EDDE9}"/>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8" name="Oval 47">
                <a:extLst>
                  <a:ext uri="{FF2B5EF4-FFF2-40B4-BE49-F238E27FC236}">
                    <a16:creationId xmlns:a16="http://schemas.microsoft.com/office/drawing/2014/main" id="{4A0F6FD8-12A4-4F4C-99F2-A11870FF65FD}"/>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9" name="Oval 48">
                <a:extLst>
                  <a:ext uri="{FF2B5EF4-FFF2-40B4-BE49-F238E27FC236}">
                    <a16:creationId xmlns:a16="http://schemas.microsoft.com/office/drawing/2014/main" id="{9445D983-6627-B647-988D-2215ADFF4A58}"/>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0" name="Oval 49">
                <a:extLst>
                  <a:ext uri="{FF2B5EF4-FFF2-40B4-BE49-F238E27FC236}">
                    <a16:creationId xmlns:a16="http://schemas.microsoft.com/office/drawing/2014/main" id="{E4AA8C1B-63EE-894E-9F50-261C346B8230}"/>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1" name="Oval 50">
                <a:extLst>
                  <a:ext uri="{FF2B5EF4-FFF2-40B4-BE49-F238E27FC236}">
                    <a16:creationId xmlns:a16="http://schemas.microsoft.com/office/drawing/2014/main" id="{069DCBD0-BBEF-3343-8978-AA173F2824DD}"/>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57" name="Group 56">
              <a:extLst>
                <a:ext uri="{FF2B5EF4-FFF2-40B4-BE49-F238E27FC236}">
                  <a16:creationId xmlns:a16="http://schemas.microsoft.com/office/drawing/2014/main" id="{6041E240-C806-9949-B354-47263AFF6FAA}"/>
                </a:ext>
              </a:extLst>
            </p:cNvPr>
            <p:cNvGrpSpPr/>
            <p:nvPr/>
          </p:nvGrpSpPr>
          <p:grpSpPr>
            <a:xfrm>
              <a:off x="6786961" y="5190419"/>
              <a:ext cx="120457" cy="218742"/>
              <a:chOff x="5201734" y="5834776"/>
              <a:chExt cx="120457" cy="218742"/>
            </a:xfrm>
          </p:grpSpPr>
          <p:sp>
            <p:nvSpPr>
              <p:cNvPr id="52" name="Oval 51">
                <a:extLst>
                  <a:ext uri="{FF2B5EF4-FFF2-40B4-BE49-F238E27FC236}">
                    <a16:creationId xmlns:a16="http://schemas.microsoft.com/office/drawing/2014/main" id="{88617FBD-B856-F64D-943A-E90933F59881}"/>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3" name="Oval 52">
                <a:extLst>
                  <a:ext uri="{FF2B5EF4-FFF2-40B4-BE49-F238E27FC236}">
                    <a16:creationId xmlns:a16="http://schemas.microsoft.com/office/drawing/2014/main" id="{639CA6B5-5C10-6A4F-B888-59ED4057BAE2}"/>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4" name="Oval 53">
                <a:extLst>
                  <a:ext uri="{FF2B5EF4-FFF2-40B4-BE49-F238E27FC236}">
                    <a16:creationId xmlns:a16="http://schemas.microsoft.com/office/drawing/2014/main" id="{77311CDB-0720-0643-B20E-165F8CB358D1}"/>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5" name="Oval 54">
                <a:extLst>
                  <a:ext uri="{FF2B5EF4-FFF2-40B4-BE49-F238E27FC236}">
                    <a16:creationId xmlns:a16="http://schemas.microsoft.com/office/drawing/2014/main" id="{1E2DB0AC-EB6E-F243-AF65-0F5375644CF9}"/>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56" name="Oval 55">
                <a:extLst>
                  <a:ext uri="{FF2B5EF4-FFF2-40B4-BE49-F238E27FC236}">
                    <a16:creationId xmlns:a16="http://schemas.microsoft.com/office/drawing/2014/main" id="{5A32BE9B-8E21-BF40-91AB-ABD829EAEA73}"/>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63" name="Group 62">
              <a:extLst>
                <a:ext uri="{FF2B5EF4-FFF2-40B4-BE49-F238E27FC236}">
                  <a16:creationId xmlns:a16="http://schemas.microsoft.com/office/drawing/2014/main" id="{0F2C25FD-54AB-3D41-8AF9-FE868C9C8F4C}"/>
                </a:ext>
              </a:extLst>
            </p:cNvPr>
            <p:cNvGrpSpPr/>
            <p:nvPr/>
          </p:nvGrpSpPr>
          <p:grpSpPr>
            <a:xfrm>
              <a:off x="7094530" y="5072484"/>
              <a:ext cx="807286" cy="790370"/>
              <a:chOff x="4679811" y="5283003"/>
              <a:chExt cx="898428" cy="790370"/>
            </a:xfrm>
          </p:grpSpPr>
          <p:cxnSp>
            <p:nvCxnSpPr>
              <p:cNvPr id="64" name="Straight Arrow Connector 63">
                <a:extLst>
                  <a:ext uri="{FF2B5EF4-FFF2-40B4-BE49-F238E27FC236}">
                    <a16:creationId xmlns:a16="http://schemas.microsoft.com/office/drawing/2014/main" id="{D0E2A685-9B15-4F44-A3D6-25A1FFFEB1E5}"/>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B226F5DC-A6C1-144B-8062-D36BB8294141}"/>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6" name="Group 65">
              <a:extLst>
                <a:ext uri="{FF2B5EF4-FFF2-40B4-BE49-F238E27FC236}">
                  <a16:creationId xmlns:a16="http://schemas.microsoft.com/office/drawing/2014/main" id="{541F6FF9-490A-EF40-BB24-7101A718255D}"/>
                </a:ext>
              </a:extLst>
            </p:cNvPr>
            <p:cNvGrpSpPr/>
            <p:nvPr/>
          </p:nvGrpSpPr>
          <p:grpSpPr>
            <a:xfrm>
              <a:off x="7939570" y="5098337"/>
              <a:ext cx="807286" cy="790370"/>
              <a:chOff x="4679811" y="5283003"/>
              <a:chExt cx="898428" cy="790370"/>
            </a:xfrm>
          </p:grpSpPr>
          <p:cxnSp>
            <p:nvCxnSpPr>
              <p:cNvPr id="67" name="Straight Arrow Connector 66">
                <a:extLst>
                  <a:ext uri="{FF2B5EF4-FFF2-40B4-BE49-F238E27FC236}">
                    <a16:creationId xmlns:a16="http://schemas.microsoft.com/office/drawing/2014/main" id="{7F511DD4-EF7E-7A48-9DF5-19B0B574FF02}"/>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B2569B29-94A8-3B4C-8ECF-B82A077EFF4C}"/>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9" name="Group 68">
              <a:extLst>
                <a:ext uri="{FF2B5EF4-FFF2-40B4-BE49-F238E27FC236}">
                  <a16:creationId xmlns:a16="http://schemas.microsoft.com/office/drawing/2014/main" id="{B3B5AA80-1AD7-4B49-B08E-72C2B8635A1C}"/>
                </a:ext>
              </a:extLst>
            </p:cNvPr>
            <p:cNvGrpSpPr/>
            <p:nvPr/>
          </p:nvGrpSpPr>
          <p:grpSpPr>
            <a:xfrm>
              <a:off x="8787799" y="5098337"/>
              <a:ext cx="807286" cy="790370"/>
              <a:chOff x="4679811" y="5283003"/>
              <a:chExt cx="898428" cy="790370"/>
            </a:xfrm>
          </p:grpSpPr>
          <p:cxnSp>
            <p:nvCxnSpPr>
              <p:cNvPr id="70" name="Straight Arrow Connector 69">
                <a:extLst>
                  <a:ext uri="{FF2B5EF4-FFF2-40B4-BE49-F238E27FC236}">
                    <a16:creationId xmlns:a16="http://schemas.microsoft.com/office/drawing/2014/main" id="{0B7D36C2-D703-4944-B49C-A62920D148F3}"/>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a:extLst>
                  <a:ext uri="{FF2B5EF4-FFF2-40B4-BE49-F238E27FC236}">
                    <a16:creationId xmlns:a16="http://schemas.microsoft.com/office/drawing/2014/main" id="{7A316B11-FFA1-7749-8F4C-E178DBF3AF95}"/>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2" name="Group 71">
              <a:extLst>
                <a:ext uri="{FF2B5EF4-FFF2-40B4-BE49-F238E27FC236}">
                  <a16:creationId xmlns:a16="http://schemas.microsoft.com/office/drawing/2014/main" id="{C3CC6610-0005-3E44-A666-D9506E0FBBEC}"/>
                </a:ext>
              </a:extLst>
            </p:cNvPr>
            <p:cNvGrpSpPr/>
            <p:nvPr/>
          </p:nvGrpSpPr>
          <p:grpSpPr>
            <a:xfrm>
              <a:off x="9636239" y="5086962"/>
              <a:ext cx="807286" cy="790370"/>
              <a:chOff x="4679811" y="5283003"/>
              <a:chExt cx="898428" cy="790370"/>
            </a:xfrm>
          </p:grpSpPr>
          <p:cxnSp>
            <p:nvCxnSpPr>
              <p:cNvPr id="73" name="Straight Arrow Connector 72">
                <a:extLst>
                  <a:ext uri="{FF2B5EF4-FFF2-40B4-BE49-F238E27FC236}">
                    <a16:creationId xmlns:a16="http://schemas.microsoft.com/office/drawing/2014/main" id="{193478CD-B514-0045-BA0E-C369C092B725}"/>
                  </a:ext>
                </a:extLst>
              </p:cNvPr>
              <p:cNvCxnSpPr/>
              <p:nvPr/>
            </p:nvCxnSpPr>
            <p:spPr>
              <a:xfrm flipV="1">
                <a:off x="4679811" y="5283003"/>
                <a:ext cx="0" cy="79037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1028875-10D4-A042-B51B-26ED52542A89}"/>
                  </a:ext>
                </a:extLst>
              </p:cNvPr>
              <p:cNvCxnSpPr/>
              <p:nvPr/>
            </p:nvCxnSpPr>
            <p:spPr>
              <a:xfrm>
                <a:off x="4679811" y="6073373"/>
                <a:ext cx="898428"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4C3B7122-B42C-A148-94AC-7DB3755D503C}"/>
                </a:ext>
              </a:extLst>
            </p:cNvPr>
            <p:cNvGrpSpPr/>
            <p:nvPr/>
          </p:nvGrpSpPr>
          <p:grpSpPr>
            <a:xfrm>
              <a:off x="7197125" y="5432291"/>
              <a:ext cx="120457" cy="218742"/>
              <a:chOff x="4763664" y="6194275"/>
              <a:chExt cx="120457" cy="218742"/>
            </a:xfrm>
          </p:grpSpPr>
          <p:sp>
            <p:nvSpPr>
              <p:cNvPr id="76" name="Oval 75">
                <a:extLst>
                  <a:ext uri="{FF2B5EF4-FFF2-40B4-BE49-F238E27FC236}">
                    <a16:creationId xmlns:a16="http://schemas.microsoft.com/office/drawing/2014/main" id="{CAC3B3BB-638E-6F43-ACEE-84A5F878AFCB}"/>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7" name="Oval 76">
                <a:extLst>
                  <a:ext uri="{FF2B5EF4-FFF2-40B4-BE49-F238E27FC236}">
                    <a16:creationId xmlns:a16="http://schemas.microsoft.com/office/drawing/2014/main" id="{B686FA20-99E4-7D45-BE77-EDB19C23D89B}"/>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8" name="Oval 77">
                <a:extLst>
                  <a:ext uri="{FF2B5EF4-FFF2-40B4-BE49-F238E27FC236}">
                    <a16:creationId xmlns:a16="http://schemas.microsoft.com/office/drawing/2014/main" id="{75179C30-A6D8-FF4C-8850-0C5FE2DCD6D4}"/>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79" name="Oval 78">
                <a:extLst>
                  <a:ext uri="{FF2B5EF4-FFF2-40B4-BE49-F238E27FC236}">
                    <a16:creationId xmlns:a16="http://schemas.microsoft.com/office/drawing/2014/main" id="{C2A945B6-B99B-FE4B-8CE4-622320593445}"/>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0" name="Oval 79">
                <a:extLst>
                  <a:ext uri="{FF2B5EF4-FFF2-40B4-BE49-F238E27FC236}">
                    <a16:creationId xmlns:a16="http://schemas.microsoft.com/office/drawing/2014/main" id="{F9249D37-03EF-D549-BE0B-98C974AAE16F}"/>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81" name="Group 80">
              <a:extLst>
                <a:ext uri="{FF2B5EF4-FFF2-40B4-BE49-F238E27FC236}">
                  <a16:creationId xmlns:a16="http://schemas.microsoft.com/office/drawing/2014/main" id="{750D1FE8-1665-8642-A31B-A647D7B5110A}"/>
                </a:ext>
              </a:extLst>
            </p:cNvPr>
            <p:cNvGrpSpPr/>
            <p:nvPr/>
          </p:nvGrpSpPr>
          <p:grpSpPr>
            <a:xfrm>
              <a:off x="8017679" y="5280249"/>
              <a:ext cx="120457" cy="218742"/>
              <a:chOff x="4763664" y="6194275"/>
              <a:chExt cx="120457" cy="218742"/>
            </a:xfrm>
          </p:grpSpPr>
          <p:sp>
            <p:nvSpPr>
              <p:cNvPr id="82" name="Oval 81">
                <a:extLst>
                  <a:ext uri="{FF2B5EF4-FFF2-40B4-BE49-F238E27FC236}">
                    <a16:creationId xmlns:a16="http://schemas.microsoft.com/office/drawing/2014/main" id="{ACD00C0F-1CEB-B94A-86EC-15ACBF88CA4F}"/>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3" name="Oval 82">
                <a:extLst>
                  <a:ext uri="{FF2B5EF4-FFF2-40B4-BE49-F238E27FC236}">
                    <a16:creationId xmlns:a16="http://schemas.microsoft.com/office/drawing/2014/main" id="{4A081CCE-B300-094B-A466-153EB47E39E1}"/>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4" name="Oval 83">
                <a:extLst>
                  <a:ext uri="{FF2B5EF4-FFF2-40B4-BE49-F238E27FC236}">
                    <a16:creationId xmlns:a16="http://schemas.microsoft.com/office/drawing/2014/main" id="{1453C4B4-0FC7-E047-BD54-AB4AC88B062E}"/>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5" name="Oval 84">
                <a:extLst>
                  <a:ext uri="{FF2B5EF4-FFF2-40B4-BE49-F238E27FC236}">
                    <a16:creationId xmlns:a16="http://schemas.microsoft.com/office/drawing/2014/main" id="{D62CCAF5-D212-0245-BD27-D02B5CE68FDE}"/>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6" name="Oval 85">
                <a:extLst>
                  <a:ext uri="{FF2B5EF4-FFF2-40B4-BE49-F238E27FC236}">
                    <a16:creationId xmlns:a16="http://schemas.microsoft.com/office/drawing/2014/main" id="{443263DC-0DF2-6047-8FD4-21B5E2605F61}"/>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87" name="Group 86">
              <a:extLst>
                <a:ext uri="{FF2B5EF4-FFF2-40B4-BE49-F238E27FC236}">
                  <a16:creationId xmlns:a16="http://schemas.microsoft.com/office/drawing/2014/main" id="{7A5A6ACE-574F-EF4B-9E38-CBC3C4374AD1}"/>
                </a:ext>
              </a:extLst>
            </p:cNvPr>
            <p:cNvGrpSpPr/>
            <p:nvPr/>
          </p:nvGrpSpPr>
          <p:grpSpPr>
            <a:xfrm>
              <a:off x="8891695" y="5473719"/>
              <a:ext cx="120457" cy="218742"/>
              <a:chOff x="4763664" y="6194275"/>
              <a:chExt cx="120457" cy="218742"/>
            </a:xfrm>
          </p:grpSpPr>
          <p:sp>
            <p:nvSpPr>
              <p:cNvPr id="88" name="Oval 87">
                <a:extLst>
                  <a:ext uri="{FF2B5EF4-FFF2-40B4-BE49-F238E27FC236}">
                    <a16:creationId xmlns:a16="http://schemas.microsoft.com/office/drawing/2014/main" id="{18F20613-66A8-C840-B0F2-6D91FBD3D3C5}"/>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89" name="Oval 88">
                <a:extLst>
                  <a:ext uri="{FF2B5EF4-FFF2-40B4-BE49-F238E27FC236}">
                    <a16:creationId xmlns:a16="http://schemas.microsoft.com/office/drawing/2014/main" id="{E949BD6B-978B-4140-B03A-63876B994087}"/>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0" name="Oval 89">
                <a:extLst>
                  <a:ext uri="{FF2B5EF4-FFF2-40B4-BE49-F238E27FC236}">
                    <a16:creationId xmlns:a16="http://schemas.microsoft.com/office/drawing/2014/main" id="{2FDC9D88-0E3E-9F4E-895F-0F687D2C9A4C}"/>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1" name="Oval 90">
                <a:extLst>
                  <a:ext uri="{FF2B5EF4-FFF2-40B4-BE49-F238E27FC236}">
                    <a16:creationId xmlns:a16="http://schemas.microsoft.com/office/drawing/2014/main" id="{EE2EFC23-25C9-D849-8B44-0BCD31DF0F13}"/>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2" name="Oval 91">
                <a:extLst>
                  <a:ext uri="{FF2B5EF4-FFF2-40B4-BE49-F238E27FC236}">
                    <a16:creationId xmlns:a16="http://schemas.microsoft.com/office/drawing/2014/main" id="{A24BCB2C-9748-1747-BD90-C03048276E9D}"/>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93" name="Group 92">
              <a:extLst>
                <a:ext uri="{FF2B5EF4-FFF2-40B4-BE49-F238E27FC236}">
                  <a16:creationId xmlns:a16="http://schemas.microsoft.com/office/drawing/2014/main" id="{8487F185-455A-AD48-9E2E-D106F2B2A99E}"/>
                </a:ext>
              </a:extLst>
            </p:cNvPr>
            <p:cNvGrpSpPr/>
            <p:nvPr/>
          </p:nvGrpSpPr>
          <p:grpSpPr>
            <a:xfrm>
              <a:off x="9739786" y="5338168"/>
              <a:ext cx="120457" cy="218742"/>
              <a:chOff x="4763664" y="6194275"/>
              <a:chExt cx="120457" cy="218742"/>
            </a:xfrm>
          </p:grpSpPr>
          <p:sp>
            <p:nvSpPr>
              <p:cNvPr id="94" name="Oval 93">
                <a:extLst>
                  <a:ext uri="{FF2B5EF4-FFF2-40B4-BE49-F238E27FC236}">
                    <a16:creationId xmlns:a16="http://schemas.microsoft.com/office/drawing/2014/main" id="{018E7EC3-1DB5-2240-9D99-41B17A13DDAE}"/>
                  </a:ext>
                </a:extLst>
              </p:cNvPr>
              <p:cNvSpPr/>
              <p:nvPr/>
            </p:nvSpPr>
            <p:spPr>
              <a:xfrm>
                <a:off x="4763664" y="629698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5" name="Oval 94">
                <a:extLst>
                  <a:ext uri="{FF2B5EF4-FFF2-40B4-BE49-F238E27FC236}">
                    <a16:creationId xmlns:a16="http://schemas.microsoft.com/office/drawing/2014/main" id="{1310F06E-5FB0-664B-9253-861DDF60DB9A}"/>
                  </a:ext>
                </a:extLst>
              </p:cNvPr>
              <p:cNvSpPr/>
              <p:nvPr/>
            </p:nvSpPr>
            <p:spPr>
              <a:xfrm>
                <a:off x="4797605" y="6350229"/>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6" name="Oval 95">
                <a:extLst>
                  <a:ext uri="{FF2B5EF4-FFF2-40B4-BE49-F238E27FC236}">
                    <a16:creationId xmlns:a16="http://schemas.microsoft.com/office/drawing/2014/main" id="{FC49601C-C4B3-3541-91EA-E4632EC9A037}"/>
                  </a:ext>
                </a:extLst>
              </p:cNvPr>
              <p:cNvSpPr/>
              <p:nvPr/>
            </p:nvSpPr>
            <p:spPr>
              <a:xfrm>
                <a:off x="4766991" y="6232602"/>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7" name="Oval 96">
                <a:extLst>
                  <a:ext uri="{FF2B5EF4-FFF2-40B4-BE49-F238E27FC236}">
                    <a16:creationId xmlns:a16="http://schemas.microsoft.com/office/drawing/2014/main" id="{B48FDF67-24A8-9A4C-B50C-281696D06C4D}"/>
                  </a:ext>
                </a:extLst>
              </p:cNvPr>
              <p:cNvSpPr/>
              <p:nvPr/>
            </p:nvSpPr>
            <p:spPr>
              <a:xfrm>
                <a:off x="4797605" y="6274030"/>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98" name="Oval 97">
                <a:extLst>
                  <a:ext uri="{FF2B5EF4-FFF2-40B4-BE49-F238E27FC236}">
                    <a16:creationId xmlns:a16="http://schemas.microsoft.com/office/drawing/2014/main" id="{1925C666-FEDE-3646-A0DF-7A827656539A}"/>
                  </a:ext>
                </a:extLst>
              </p:cNvPr>
              <p:cNvSpPr/>
              <p:nvPr/>
            </p:nvSpPr>
            <p:spPr>
              <a:xfrm>
                <a:off x="4816239" y="6194275"/>
                <a:ext cx="67882" cy="62788"/>
              </a:xfrm>
              <a:prstGeom prst="ellipse">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99" name="Group 98">
              <a:extLst>
                <a:ext uri="{FF2B5EF4-FFF2-40B4-BE49-F238E27FC236}">
                  <a16:creationId xmlns:a16="http://schemas.microsoft.com/office/drawing/2014/main" id="{B5B7CFB1-03D9-9C42-8043-54E190454FCF}"/>
                </a:ext>
              </a:extLst>
            </p:cNvPr>
            <p:cNvGrpSpPr/>
            <p:nvPr/>
          </p:nvGrpSpPr>
          <p:grpSpPr>
            <a:xfrm>
              <a:off x="7417768" y="5495236"/>
              <a:ext cx="120457" cy="218742"/>
              <a:chOff x="4982699" y="6013860"/>
              <a:chExt cx="120457" cy="218742"/>
            </a:xfrm>
          </p:grpSpPr>
          <p:sp>
            <p:nvSpPr>
              <p:cNvPr id="100" name="Oval 99">
                <a:extLst>
                  <a:ext uri="{FF2B5EF4-FFF2-40B4-BE49-F238E27FC236}">
                    <a16:creationId xmlns:a16="http://schemas.microsoft.com/office/drawing/2014/main" id="{70E8DF00-A590-7F4B-9548-801891DF24DE}"/>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1" name="Oval 100">
                <a:extLst>
                  <a:ext uri="{FF2B5EF4-FFF2-40B4-BE49-F238E27FC236}">
                    <a16:creationId xmlns:a16="http://schemas.microsoft.com/office/drawing/2014/main" id="{12EDC910-DF34-F84D-BACF-959734A4CA94}"/>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2" name="Oval 101">
                <a:extLst>
                  <a:ext uri="{FF2B5EF4-FFF2-40B4-BE49-F238E27FC236}">
                    <a16:creationId xmlns:a16="http://schemas.microsoft.com/office/drawing/2014/main" id="{7E4597F3-A1B3-124C-97BA-9222DC2E56BC}"/>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3" name="Oval 102">
                <a:extLst>
                  <a:ext uri="{FF2B5EF4-FFF2-40B4-BE49-F238E27FC236}">
                    <a16:creationId xmlns:a16="http://schemas.microsoft.com/office/drawing/2014/main" id="{C1627738-65FB-384E-BF24-1F459FC99451}"/>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4" name="Oval 103">
                <a:extLst>
                  <a:ext uri="{FF2B5EF4-FFF2-40B4-BE49-F238E27FC236}">
                    <a16:creationId xmlns:a16="http://schemas.microsoft.com/office/drawing/2014/main" id="{6720A7BD-BE04-5A4B-887B-6BBC960D0597}"/>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05" name="Group 104">
              <a:extLst>
                <a:ext uri="{FF2B5EF4-FFF2-40B4-BE49-F238E27FC236}">
                  <a16:creationId xmlns:a16="http://schemas.microsoft.com/office/drawing/2014/main" id="{07FCAB28-1FAB-994B-B1AE-13A236E29A42}"/>
                </a:ext>
              </a:extLst>
            </p:cNvPr>
            <p:cNvGrpSpPr/>
            <p:nvPr/>
          </p:nvGrpSpPr>
          <p:grpSpPr>
            <a:xfrm>
              <a:off x="8239826" y="5481421"/>
              <a:ext cx="120457" cy="218742"/>
              <a:chOff x="4982699" y="6013860"/>
              <a:chExt cx="120457" cy="218742"/>
            </a:xfrm>
          </p:grpSpPr>
          <p:sp>
            <p:nvSpPr>
              <p:cNvPr id="106" name="Oval 105">
                <a:extLst>
                  <a:ext uri="{FF2B5EF4-FFF2-40B4-BE49-F238E27FC236}">
                    <a16:creationId xmlns:a16="http://schemas.microsoft.com/office/drawing/2014/main" id="{B26DF8AF-6464-E045-9109-F86D2236E8FC}"/>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7" name="Oval 106">
                <a:extLst>
                  <a:ext uri="{FF2B5EF4-FFF2-40B4-BE49-F238E27FC236}">
                    <a16:creationId xmlns:a16="http://schemas.microsoft.com/office/drawing/2014/main" id="{4EC15188-FA89-7949-BFEF-6632A143FA72}"/>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8" name="Oval 107">
                <a:extLst>
                  <a:ext uri="{FF2B5EF4-FFF2-40B4-BE49-F238E27FC236}">
                    <a16:creationId xmlns:a16="http://schemas.microsoft.com/office/drawing/2014/main" id="{856F8DEC-1EF5-784C-9017-6241B8522DFB}"/>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09" name="Oval 108">
                <a:extLst>
                  <a:ext uri="{FF2B5EF4-FFF2-40B4-BE49-F238E27FC236}">
                    <a16:creationId xmlns:a16="http://schemas.microsoft.com/office/drawing/2014/main" id="{F719FF23-DFD0-A043-911C-C956FE86EC4D}"/>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0" name="Oval 109">
                <a:extLst>
                  <a:ext uri="{FF2B5EF4-FFF2-40B4-BE49-F238E27FC236}">
                    <a16:creationId xmlns:a16="http://schemas.microsoft.com/office/drawing/2014/main" id="{C2390610-A6EA-2D48-AB84-3DA9EFE9E020}"/>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11" name="Group 110">
              <a:extLst>
                <a:ext uri="{FF2B5EF4-FFF2-40B4-BE49-F238E27FC236}">
                  <a16:creationId xmlns:a16="http://schemas.microsoft.com/office/drawing/2014/main" id="{44E07C25-6DCF-5140-8CA8-ED03E402739A}"/>
                </a:ext>
              </a:extLst>
            </p:cNvPr>
            <p:cNvGrpSpPr/>
            <p:nvPr/>
          </p:nvGrpSpPr>
          <p:grpSpPr>
            <a:xfrm>
              <a:off x="9061400" y="5387643"/>
              <a:ext cx="120457" cy="218742"/>
              <a:chOff x="4982699" y="6013860"/>
              <a:chExt cx="120457" cy="218742"/>
            </a:xfrm>
          </p:grpSpPr>
          <p:sp>
            <p:nvSpPr>
              <p:cNvPr id="112" name="Oval 111">
                <a:extLst>
                  <a:ext uri="{FF2B5EF4-FFF2-40B4-BE49-F238E27FC236}">
                    <a16:creationId xmlns:a16="http://schemas.microsoft.com/office/drawing/2014/main" id="{6AA287B6-8017-EB4C-8FCC-ABD527F6C2D9}"/>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3" name="Oval 112">
                <a:extLst>
                  <a:ext uri="{FF2B5EF4-FFF2-40B4-BE49-F238E27FC236}">
                    <a16:creationId xmlns:a16="http://schemas.microsoft.com/office/drawing/2014/main" id="{3B110E08-D0C5-8849-8807-B95337269732}"/>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4" name="Oval 113">
                <a:extLst>
                  <a:ext uri="{FF2B5EF4-FFF2-40B4-BE49-F238E27FC236}">
                    <a16:creationId xmlns:a16="http://schemas.microsoft.com/office/drawing/2014/main" id="{5E825CCD-EC8B-564B-935B-2F4F3F4FB58C}"/>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5" name="Oval 114">
                <a:extLst>
                  <a:ext uri="{FF2B5EF4-FFF2-40B4-BE49-F238E27FC236}">
                    <a16:creationId xmlns:a16="http://schemas.microsoft.com/office/drawing/2014/main" id="{A0EDE67F-09A8-614D-BFBB-632568CAD557}"/>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6" name="Oval 115">
                <a:extLst>
                  <a:ext uri="{FF2B5EF4-FFF2-40B4-BE49-F238E27FC236}">
                    <a16:creationId xmlns:a16="http://schemas.microsoft.com/office/drawing/2014/main" id="{6F6C145D-1ACC-874B-936D-3C9E97ABD5BD}"/>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17" name="Group 116">
              <a:extLst>
                <a:ext uri="{FF2B5EF4-FFF2-40B4-BE49-F238E27FC236}">
                  <a16:creationId xmlns:a16="http://schemas.microsoft.com/office/drawing/2014/main" id="{5C237333-DD98-1345-9E27-9CD9AC216929}"/>
                </a:ext>
              </a:extLst>
            </p:cNvPr>
            <p:cNvGrpSpPr/>
            <p:nvPr/>
          </p:nvGrpSpPr>
          <p:grpSpPr>
            <a:xfrm>
              <a:off x="9922361" y="5307888"/>
              <a:ext cx="120457" cy="218742"/>
              <a:chOff x="4982699" y="6013860"/>
              <a:chExt cx="120457" cy="218742"/>
            </a:xfrm>
          </p:grpSpPr>
          <p:sp>
            <p:nvSpPr>
              <p:cNvPr id="118" name="Oval 117">
                <a:extLst>
                  <a:ext uri="{FF2B5EF4-FFF2-40B4-BE49-F238E27FC236}">
                    <a16:creationId xmlns:a16="http://schemas.microsoft.com/office/drawing/2014/main" id="{CA39F1FD-7EEC-0C4E-9950-FCB875FC0FB5}"/>
                  </a:ext>
                </a:extLst>
              </p:cNvPr>
              <p:cNvSpPr/>
              <p:nvPr/>
            </p:nvSpPr>
            <p:spPr>
              <a:xfrm>
                <a:off x="4982699" y="611656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19" name="Oval 118">
                <a:extLst>
                  <a:ext uri="{FF2B5EF4-FFF2-40B4-BE49-F238E27FC236}">
                    <a16:creationId xmlns:a16="http://schemas.microsoft.com/office/drawing/2014/main" id="{554F9244-E117-4145-8624-49C7A4955DD7}"/>
                  </a:ext>
                </a:extLst>
              </p:cNvPr>
              <p:cNvSpPr/>
              <p:nvPr/>
            </p:nvSpPr>
            <p:spPr>
              <a:xfrm>
                <a:off x="5016640" y="6169814"/>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0" name="Oval 119">
                <a:extLst>
                  <a:ext uri="{FF2B5EF4-FFF2-40B4-BE49-F238E27FC236}">
                    <a16:creationId xmlns:a16="http://schemas.microsoft.com/office/drawing/2014/main" id="{26BC0213-70CF-D745-A90F-36C5867EDA0C}"/>
                  </a:ext>
                </a:extLst>
              </p:cNvPr>
              <p:cNvSpPr/>
              <p:nvPr/>
            </p:nvSpPr>
            <p:spPr>
              <a:xfrm>
                <a:off x="4986026" y="6052187"/>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1" name="Oval 120">
                <a:extLst>
                  <a:ext uri="{FF2B5EF4-FFF2-40B4-BE49-F238E27FC236}">
                    <a16:creationId xmlns:a16="http://schemas.microsoft.com/office/drawing/2014/main" id="{B966F7F2-C884-764C-B715-A38443F20305}"/>
                  </a:ext>
                </a:extLst>
              </p:cNvPr>
              <p:cNvSpPr/>
              <p:nvPr/>
            </p:nvSpPr>
            <p:spPr>
              <a:xfrm>
                <a:off x="5016640" y="6093615"/>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2" name="Oval 121">
                <a:extLst>
                  <a:ext uri="{FF2B5EF4-FFF2-40B4-BE49-F238E27FC236}">
                    <a16:creationId xmlns:a16="http://schemas.microsoft.com/office/drawing/2014/main" id="{C7812BCB-50E5-E64C-A000-196F8C495682}"/>
                  </a:ext>
                </a:extLst>
              </p:cNvPr>
              <p:cNvSpPr/>
              <p:nvPr/>
            </p:nvSpPr>
            <p:spPr>
              <a:xfrm>
                <a:off x="5035274" y="6013860"/>
                <a:ext cx="67882" cy="62788"/>
              </a:xfrm>
              <a:prstGeom prst="ellipse">
                <a:avLst/>
              </a:prstGeom>
              <a:solidFill>
                <a:schemeClr val="accent6">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23" name="Group 122">
              <a:extLst>
                <a:ext uri="{FF2B5EF4-FFF2-40B4-BE49-F238E27FC236}">
                  <a16:creationId xmlns:a16="http://schemas.microsoft.com/office/drawing/2014/main" id="{552EA471-BE21-0A4D-97D3-90CD036F4838}"/>
                </a:ext>
              </a:extLst>
            </p:cNvPr>
            <p:cNvGrpSpPr/>
            <p:nvPr/>
          </p:nvGrpSpPr>
          <p:grpSpPr>
            <a:xfrm>
              <a:off x="7649391" y="5559398"/>
              <a:ext cx="120457" cy="218742"/>
              <a:chOff x="5201734" y="5834776"/>
              <a:chExt cx="120457" cy="218742"/>
            </a:xfrm>
          </p:grpSpPr>
          <p:sp>
            <p:nvSpPr>
              <p:cNvPr id="124" name="Oval 123">
                <a:extLst>
                  <a:ext uri="{FF2B5EF4-FFF2-40B4-BE49-F238E27FC236}">
                    <a16:creationId xmlns:a16="http://schemas.microsoft.com/office/drawing/2014/main" id="{893A0982-B719-2048-A74A-BFA6FCAF14D8}"/>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5" name="Oval 124">
                <a:extLst>
                  <a:ext uri="{FF2B5EF4-FFF2-40B4-BE49-F238E27FC236}">
                    <a16:creationId xmlns:a16="http://schemas.microsoft.com/office/drawing/2014/main" id="{AB42B411-ACEC-0B40-BD8E-D14C15E1275D}"/>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6" name="Oval 125">
                <a:extLst>
                  <a:ext uri="{FF2B5EF4-FFF2-40B4-BE49-F238E27FC236}">
                    <a16:creationId xmlns:a16="http://schemas.microsoft.com/office/drawing/2014/main" id="{81BA9EDF-5CF9-BA42-9A4F-9BCB379AFABB}"/>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7" name="Oval 126">
                <a:extLst>
                  <a:ext uri="{FF2B5EF4-FFF2-40B4-BE49-F238E27FC236}">
                    <a16:creationId xmlns:a16="http://schemas.microsoft.com/office/drawing/2014/main" id="{8B4E92DD-0C73-6E41-B657-0760B5367F2A}"/>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28" name="Oval 127">
                <a:extLst>
                  <a:ext uri="{FF2B5EF4-FFF2-40B4-BE49-F238E27FC236}">
                    <a16:creationId xmlns:a16="http://schemas.microsoft.com/office/drawing/2014/main" id="{92067109-B2D2-6D45-91CA-98CD7DAE3017}"/>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29" name="Group 128">
              <a:extLst>
                <a:ext uri="{FF2B5EF4-FFF2-40B4-BE49-F238E27FC236}">
                  <a16:creationId xmlns:a16="http://schemas.microsoft.com/office/drawing/2014/main" id="{6E2C4355-C442-354A-97E1-99B28BEA114E}"/>
                </a:ext>
              </a:extLst>
            </p:cNvPr>
            <p:cNvGrpSpPr/>
            <p:nvPr/>
          </p:nvGrpSpPr>
          <p:grpSpPr>
            <a:xfrm>
              <a:off x="8429280" y="5549918"/>
              <a:ext cx="120457" cy="218742"/>
              <a:chOff x="5201734" y="5834776"/>
              <a:chExt cx="120457" cy="218742"/>
            </a:xfrm>
          </p:grpSpPr>
          <p:sp>
            <p:nvSpPr>
              <p:cNvPr id="130" name="Oval 129">
                <a:extLst>
                  <a:ext uri="{FF2B5EF4-FFF2-40B4-BE49-F238E27FC236}">
                    <a16:creationId xmlns:a16="http://schemas.microsoft.com/office/drawing/2014/main" id="{C53D901F-C191-7147-A493-FB016432BD9A}"/>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1" name="Oval 130">
                <a:extLst>
                  <a:ext uri="{FF2B5EF4-FFF2-40B4-BE49-F238E27FC236}">
                    <a16:creationId xmlns:a16="http://schemas.microsoft.com/office/drawing/2014/main" id="{727917F3-FFC5-EE41-9C9D-81E0B35B0E85}"/>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2" name="Oval 131">
                <a:extLst>
                  <a:ext uri="{FF2B5EF4-FFF2-40B4-BE49-F238E27FC236}">
                    <a16:creationId xmlns:a16="http://schemas.microsoft.com/office/drawing/2014/main" id="{02A9DAC2-86EB-994B-957D-13E33B385C35}"/>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3" name="Oval 132">
                <a:extLst>
                  <a:ext uri="{FF2B5EF4-FFF2-40B4-BE49-F238E27FC236}">
                    <a16:creationId xmlns:a16="http://schemas.microsoft.com/office/drawing/2014/main" id="{AB7DE830-3766-C946-9D41-F16B44FA330E}"/>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4" name="Oval 133">
                <a:extLst>
                  <a:ext uri="{FF2B5EF4-FFF2-40B4-BE49-F238E27FC236}">
                    <a16:creationId xmlns:a16="http://schemas.microsoft.com/office/drawing/2014/main" id="{280B97E8-EB7F-B14E-9FC5-0296D19D5AB4}"/>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35" name="Group 134">
              <a:extLst>
                <a:ext uri="{FF2B5EF4-FFF2-40B4-BE49-F238E27FC236}">
                  <a16:creationId xmlns:a16="http://schemas.microsoft.com/office/drawing/2014/main" id="{71F52166-F35C-F649-816B-51AB25E50D0C}"/>
                </a:ext>
              </a:extLst>
            </p:cNvPr>
            <p:cNvGrpSpPr/>
            <p:nvPr/>
          </p:nvGrpSpPr>
          <p:grpSpPr>
            <a:xfrm>
              <a:off x="9288730" y="5251876"/>
              <a:ext cx="120457" cy="218742"/>
              <a:chOff x="5201734" y="5834776"/>
              <a:chExt cx="120457" cy="218742"/>
            </a:xfrm>
          </p:grpSpPr>
          <p:sp>
            <p:nvSpPr>
              <p:cNvPr id="136" name="Oval 135">
                <a:extLst>
                  <a:ext uri="{FF2B5EF4-FFF2-40B4-BE49-F238E27FC236}">
                    <a16:creationId xmlns:a16="http://schemas.microsoft.com/office/drawing/2014/main" id="{6404D6E7-7427-964E-A393-94C437BDCEB8}"/>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7" name="Oval 136">
                <a:extLst>
                  <a:ext uri="{FF2B5EF4-FFF2-40B4-BE49-F238E27FC236}">
                    <a16:creationId xmlns:a16="http://schemas.microsoft.com/office/drawing/2014/main" id="{478B7135-3D72-2346-A3E3-3719725B7F0F}"/>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8" name="Oval 137">
                <a:extLst>
                  <a:ext uri="{FF2B5EF4-FFF2-40B4-BE49-F238E27FC236}">
                    <a16:creationId xmlns:a16="http://schemas.microsoft.com/office/drawing/2014/main" id="{8639067D-1A00-DD42-92AB-7DE6C18569A2}"/>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39" name="Oval 138">
                <a:extLst>
                  <a:ext uri="{FF2B5EF4-FFF2-40B4-BE49-F238E27FC236}">
                    <a16:creationId xmlns:a16="http://schemas.microsoft.com/office/drawing/2014/main" id="{FE6570C9-E5BF-D946-B081-FF15EADEFF1B}"/>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0" name="Oval 139">
                <a:extLst>
                  <a:ext uri="{FF2B5EF4-FFF2-40B4-BE49-F238E27FC236}">
                    <a16:creationId xmlns:a16="http://schemas.microsoft.com/office/drawing/2014/main" id="{E168A3A4-B6F4-6A4C-9476-C49409881032}"/>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nvGrpSpPr>
            <p:cNvPr id="141" name="Group 140">
              <a:extLst>
                <a:ext uri="{FF2B5EF4-FFF2-40B4-BE49-F238E27FC236}">
                  <a16:creationId xmlns:a16="http://schemas.microsoft.com/office/drawing/2014/main" id="{FFD3AD11-A023-9F40-BA54-F5361E1B24DD}"/>
                </a:ext>
              </a:extLst>
            </p:cNvPr>
            <p:cNvGrpSpPr/>
            <p:nvPr/>
          </p:nvGrpSpPr>
          <p:grpSpPr>
            <a:xfrm>
              <a:off x="10138710" y="5307888"/>
              <a:ext cx="120457" cy="218742"/>
              <a:chOff x="5201734" y="5834776"/>
              <a:chExt cx="120457" cy="218742"/>
            </a:xfrm>
          </p:grpSpPr>
          <p:sp>
            <p:nvSpPr>
              <p:cNvPr id="142" name="Oval 141">
                <a:extLst>
                  <a:ext uri="{FF2B5EF4-FFF2-40B4-BE49-F238E27FC236}">
                    <a16:creationId xmlns:a16="http://schemas.microsoft.com/office/drawing/2014/main" id="{0046692D-9828-5B49-89A6-EEF544DDBDAD}"/>
                  </a:ext>
                </a:extLst>
              </p:cNvPr>
              <p:cNvSpPr/>
              <p:nvPr/>
            </p:nvSpPr>
            <p:spPr>
              <a:xfrm>
                <a:off x="5201734" y="593748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3" name="Oval 142">
                <a:extLst>
                  <a:ext uri="{FF2B5EF4-FFF2-40B4-BE49-F238E27FC236}">
                    <a16:creationId xmlns:a16="http://schemas.microsoft.com/office/drawing/2014/main" id="{6C3F70F0-C05E-5D48-97F8-C09C02EA4FAC}"/>
                  </a:ext>
                </a:extLst>
              </p:cNvPr>
              <p:cNvSpPr/>
              <p:nvPr/>
            </p:nvSpPr>
            <p:spPr>
              <a:xfrm>
                <a:off x="5235675" y="5990730"/>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4" name="Oval 143">
                <a:extLst>
                  <a:ext uri="{FF2B5EF4-FFF2-40B4-BE49-F238E27FC236}">
                    <a16:creationId xmlns:a16="http://schemas.microsoft.com/office/drawing/2014/main" id="{FD023AD5-09F8-5A40-B65C-D1755135EBFB}"/>
                  </a:ext>
                </a:extLst>
              </p:cNvPr>
              <p:cNvSpPr/>
              <p:nvPr/>
            </p:nvSpPr>
            <p:spPr>
              <a:xfrm>
                <a:off x="5205061" y="5873103"/>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5" name="Oval 144">
                <a:extLst>
                  <a:ext uri="{FF2B5EF4-FFF2-40B4-BE49-F238E27FC236}">
                    <a16:creationId xmlns:a16="http://schemas.microsoft.com/office/drawing/2014/main" id="{A579AB8F-413B-5C4F-8260-56A78A5BFD2C}"/>
                  </a:ext>
                </a:extLst>
              </p:cNvPr>
              <p:cNvSpPr/>
              <p:nvPr/>
            </p:nvSpPr>
            <p:spPr>
              <a:xfrm>
                <a:off x="5235675" y="5914531"/>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6" name="Oval 145">
                <a:extLst>
                  <a:ext uri="{FF2B5EF4-FFF2-40B4-BE49-F238E27FC236}">
                    <a16:creationId xmlns:a16="http://schemas.microsoft.com/office/drawing/2014/main" id="{3CEB650F-EEBA-DD49-8DCD-78636D0B8F13}"/>
                  </a:ext>
                </a:extLst>
              </p:cNvPr>
              <p:cNvSpPr/>
              <p:nvPr/>
            </p:nvSpPr>
            <p:spPr>
              <a:xfrm>
                <a:off x="5254309" y="5834776"/>
                <a:ext cx="67882" cy="62788"/>
              </a:xfrm>
              <a:prstGeom prst="ellipse">
                <a:avLst/>
              </a:prstGeom>
              <a:solidFill>
                <a:schemeClr val="accent5">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grpSp>
      </p:grpSp>
    </p:spTree>
    <p:extLst>
      <p:ext uri="{BB962C8B-B14F-4D97-AF65-F5344CB8AC3E}">
        <p14:creationId xmlns:p14="http://schemas.microsoft.com/office/powerpoint/2010/main" val="2814645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41E18-6A9D-644D-8067-C6D2A2027E8E}"/>
              </a:ext>
            </a:extLst>
          </p:cNvPr>
          <p:cNvSpPr>
            <a:spLocks noGrp="1"/>
          </p:cNvSpPr>
          <p:nvPr>
            <p:ph type="title"/>
          </p:nvPr>
        </p:nvSpPr>
        <p:spPr/>
        <p:txBody>
          <a:bodyPr/>
          <a:lstStyle/>
          <a:p>
            <a:r>
              <a:rPr lang="en-US" dirty="0" err="1"/>
              <a:t>PredictDB</a:t>
            </a:r>
            <a:r>
              <a:rPr lang="en-US" dirty="0"/>
              <a:t>: Estimating weights from </a:t>
            </a:r>
            <a:r>
              <a:rPr lang="en-US" dirty="0" err="1"/>
              <a:t>eQTL</a:t>
            </a:r>
            <a:r>
              <a:rPr lang="en-US" dirty="0"/>
              <a:t> data</a:t>
            </a:r>
          </a:p>
        </p:txBody>
      </p:sp>
      <p:pic>
        <p:nvPicPr>
          <p:cNvPr id="7" name="Picture 6">
            <a:extLst>
              <a:ext uri="{FF2B5EF4-FFF2-40B4-BE49-F238E27FC236}">
                <a16:creationId xmlns:a16="http://schemas.microsoft.com/office/drawing/2014/main" id="{CDAC7261-9AF4-FD4E-B76D-1620B122D22F}"/>
              </a:ext>
            </a:extLst>
          </p:cNvPr>
          <p:cNvPicPr>
            <a:picLocks noChangeAspect="1"/>
          </p:cNvPicPr>
          <p:nvPr/>
        </p:nvPicPr>
        <p:blipFill>
          <a:blip r:embed="rId2"/>
          <a:stretch>
            <a:fillRect/>
          </a:stretch>
        </p:blipFill>
        <p:spPr>
          <a:xfrm>
            <a:off x="808241" y="3000178"/>
            <a:ext cx="4058152" cy="2960255"/>
          </a:xfrm>
          <a:prstGeom prst="rect">
            <a:avLst/>
          </a:prstGeom>
        </p:spPr>
      </p:pic>
      <p:pic>
        <p:nvPicPr>
          <p:cNvPr id="8" name="Picture 7">
            <a:extLst>
              <a:ext uri="{FF2B5EF4-FFF2-40B4-BE49-F238E27FC236}">
                <a16:creationId xmlns:a16="http://schemas.microsoft.com/office/drawing/2014/main" id="{1BE6B5F2-C650-864B-BF8A-37B61EC80EE4}"/>
              </a:ext>
            </a:extLst>
          </p:cNvPr>
          <p:cNvPicPr>
            <a:picLocks noChangeAspect="1"/>
          </p:cNvPicPr>
          <p:nvPr/>
        </p:nvPicPr>
        <p:blipFill>
          <a:blip r:embed="rId3"/>
          <a:stretch>
            <a:fillRect/>
          </a:stretch>
        </p:blipFill>
        <p:spPr>
          <a:xfrm>
            <a:off x="634835" y="1127554"/>
            <a:ext cx="3690679" cy="1253160"/>
          </a:xfrm>
          <a:prstGeom prst="rect">
            <a:avLst/>
          </a:prstGeom>
        </p:spPr>
      </p:pic>
      <p:grpSp>
        <p:nvGrpSpPr>
          <p:cNvPr id="3" name="Group 2">
            <a:extLst>
              <a:ext uri="{FF2B5EF4-FFF2-40B4-BE49-F238E27FC236}">
                <a16:creationId xmlns:a16="http://schemas.microsoft.com/office/drawing/2014/main" id="{E0AF8714-9E3A-1D4F-8E59-DE83A0E9FD26}"/>
              </a:ext>
            </a:extLst>
          </p:cNvPr>
          <p:cNvGrpSpPr/>
          <p:nvPr/>
        </p:nvGrpSpPr>
        <p:grpSpPr>
          <a:xfrm>
            <a:off x="639122" y="2549638"/>
            <a:ext cx="2198195" cy="492706"/>
            <a:chOff x="4013918" y="1685924"/>
            <a:chExt cx="2640932" cy="450442"/>
          </a:xfrm>
        </p:grpSpPr>
        <p:sp>
          <p:nvSpPr>
            <p:cNvPr id="4" name="Rectangle 3">
              <a:extLst>
                <a:ext uri="{FF2B5EF4-FFF2-40B4-BE49-F238E27FC236}">
                  <a16:creationId xmlns:a16="http://schemas.microsoft.com/office/drawing/2014/main" id="{9EFA0D77-0C14-AC41-999C-737D0F79CFC7}"/>
                </a:ext>
              </a:extLst>
            </p:cNvPr>
            <p:cNvSpPr/>
            <p:nvPr/>
          </p:nvSpPr>
          <p:spPr>
            <a:xfrm>
              <a:off x="4013918" y="1793027"/>
              <a:ext cx="914400" cy="29590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sz="1200" dirty="0"/>
                <a:t>SNP</a:t>
              </a:r>
            </a:p>
          </p:txBody>
        </p:sp>
        <p:cxnSp>
          <p:nvCxnSpPr>
            <p:cNvPr id="5" name="Straight Arrow Connector 4">
              <a:extLst>
                <a:ext uri="{FF2B5EF4-FFF2-40B4-BE49-F238E27FC236}">
                  <a16:creationId xmlns:a16="http://schemas.microsoft.com/office/drawing/2014/main" id="{1C97D341-EA85-2744-B6FA-78BDD2B16863}"/>
                </a:ext>
              </a:extLst>
            </p:cNvPr>
            <p:cNvCxnSpPr>
              <a:cxnSpLocks/>
              <a:stCxn id="4" idx="3"/>
            </p:cNvCxnSpPr>
            <p:nvPr/>
          </p:nvCxnSpPr>
          <p:spPr>
            <a:xfrm>
              <a:off x="4928318" y="1940980"/>
              <a:ext cx="672174" cy="1"/>
            </a:xfrm>
            <a:prstGeom prst="straightConnector1">
              <a:avLst/>
            </a:prstGeom>
            <a:ln w="38100">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6" name="Cloud 5">
              <a:extLst>
                <a:ext uri="{FF2B5EF4-FFF2-40B4-BE49-F238E27FC236}">
                  <a16:creationId xmlns:a16="http://schemas.microsoft.com/office/drawing/2014/main" id="{121F1624-5805-D046-B4A3-BAEF346240EE}"/>
                </a:ext>
              </a:extLst>
            </p:cNvPr>
            <p:cNvSpPr/>
            <p:nvPr/>
          </p:nvSpPr>
          <p:spPr>
            <a:xfrm>
              <a:off x="5591467" y="1685924"/>
              <a:ext cx="1063383" cy="450442"/>
            </a:xfrm>
            <a:prstGeom prst="cloud">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sz="1200" dirty="0" err="1"/>
                <a:t>eQTL</a:t>
              </a:r>
              <a:endParaRPr lang="en-US" sz="1200" dirty="0"/>
            </a:p>
          </p:txBody>
        </p:sp>
      </p:grpSp>
      <p:pic>
        <p:nvPicPr>
          <p:cNvPr id="9" name="Picture 8">
            <a:extLst>
              <a:ext uri="{FF2B5EF4-FFF2-40B4-BE49-F238E27FC236}">
                <a16:creationId xmlns:a16="http://schemas.microsoft.com/office/drawing/2014/main" id="{D8B79F4D-D5FF-E348-9F43-4B697F30CB91}"/>
              </a:ext>
            </a:extLst>
          </p:cNvPr>
          <p:cNvPicPr>
            <a:picLocks noChangeAspect="1"/>
          </p:cNvPicPr>
          <p:nvPr/>
        </p:nvPicPr>
        <p:blipFill>
          <a:blip r:embed="rId4"/>
          <a:stretch>
            <a:fillRect/>
          </a:stretch>
        </p:blipFill>
        <p:spPr>
          <a:xfrm>
            <a:off x="5251483" y="1127554"/>
            <a:ext cx="4501462" cy="5758854"/>
          </a:xfrm>
          <a:prstGeom prst="rect">
            <a:avLst/>
          </a:prstGeom>
        </p:spPr>
      </p:pic>
      <p:sp>
        <p:nvSpPr>
          <p:cNvPr id="10" name="Line Callout 1 9">
            <a:extLst>
              <a:ext uri="{FF2B5EF4-FFF2-40B4-BE49-F238E27FC236}">
                <a16:creationId xmlns:a16="http://schemas.microsoft.com/office/drawing/2014/main" id="{912AED7B-B475-AC4E-98B1-744E68400893}"/>
              </a:ext>
            </a:extLst>
          </p:cNvPr>
          <p:cNvSpPr/>
          <p:nvPr/>
        </p:nvSpPr>
        <p:spPr>
          <a:xfrm>
            <a:off x="10288653" y="1441810"/>
            <a:ext cx="1646368" cy="461665"/>
          </a:xfrm>
          <a:prstGeom prst="borderCallout1">
            <a:avLst>
              <a:gd name="adj1" fmla="val 50761"/>
              <a:gd name="adj2" fmla="val -6089"/>
              <a:gd name="adj3" fmla="val 85272"/>
              <a:gd name="adj4" fmla="val -43838"/>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nchorCtr="0">
            <a:spAutoFit/>
          </a:bodyPr>
          <a:lstStyle/>
          <a:p>
            <a:pPr algn="ctr"/>
            <a:r>
              <a:rPr lang="en-US" sz="1200" dirty="0"/>
              <a:t>Data from </a:t>
            </a:r>
            <a:r>
              <a:rPr lang="en-US" sz="1200" dirty="0" err="1"/>
              <a:t>eQTL</a:t>
            </a:r>
            <a:r>
              <a:rPr lang="en-US" sz="1200" dirty="0"/>
              <a:t> databases e.g. </a:t>
            </a:r>
            <a:r>
              <a:rPr lang="en-US" sz="1200" dirty="0" err="1"/>
              <a:t>GTEx</a:t>
            </a:r>
            <a:endParaRPr lang="en-US" sz="1200" dirty="0"/>
          </a:p>
        </p:txBody>
      </p:sp>
      <p:sp>
        <p:nvSpPr>
          <p:cNvPr id="11" name="Line Callout 1 10">
            <a:extLst>
              <a:ext uri="{FF2B5EF4-FFF2-40B4-BE49-F238E27FC236}">
                <a16:creationId xmlns:a16="http://schemas.microsoft.com/office/drawing/2014/main" id="{775F6648-62F7-2148-8C5A-BF5C6063B9B6}"/>
              </a:ext>
            </a:extLst>
          </p:cNvPr>
          <p:cNvSpPr/>
          <p:nvPr/>
        </p:nvSpPr>
        <p:spPr>
          <a:xfrm>
            <a:off x="9875855" y="3451519"/>
            <a:ext cx="1646368" cy="1015663"/>
          </a:xfrm>
          <a:prstGeom prst="borderCallout1">
            <a:avLst>
              <a:gd name="adj1" fmla="val 51488"/>
              <a:gd name="adj2" fmla="val -3284"/>
              <a:gd name="adj3" fmla="val 45258"/>
              <a:gd name="adj4" fmla="val -53936"/>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nchorCtr="0">
            <a:spAutoFit/>
          </a:bodyPr>
          <a:lstStyle/>
          <a:p>
            <a:pPr algn="ctr"/>
            <a:r>
              <a:rPr lang="en-US" sz="1200" dirty="0"/>
              <a:t>This is a regression analysis –</a:t>
            </a:r>
          </a:p>
          <a:p>
            <a:r>
              <a:rPr lang="en-US" sz="1200" dirty="0"/>
              <a:t>T = gene expression</a:t>
            </a:r>
          </a:p>
          <a:p>
            <a:r>
              <a:rPr lang="en-US" sz="1200" dirty="0"/>
              <a:t>X = SNP</a:t>
            </a:r>
          </a:p>
          <a:p>
            <a:r>
              <a:rPr lang="en-US" sz="1200" dirty="0"/>
              <a:t>W = beta</a:t>
            </a:r>
          </a:p>
        </p:txBody>
      </p:sp>
      <p:sp>
        <p:nvSpPr>
          <p:cNvPr id="12" name="Line Callout 1 11">
            <a:extLst>
              <a:ext uri="{FF2B5EF4-FFF2-40B4-BE49-F238E27FC236}">
                <a16:creationId xmlns:a16="http://schemas.microsoft.com/office/drawing/2014/main" id="{639A2B66-3D44-E642-AEBF-6987D8C6A686}"/>
              </a:ext>
            </a:extLst>
          </p:cNvPr>
          <p:cNvSpPr/>
          <p:nvPr/>
        </p:nvSpPr>
        <p:spPr>
          <a:xfrm>
            <a:off x="3502330" y="6180140"/>
            <a:ext cx="1646368" cy="461665"/>
          </a:xfrm>
          <a:prstGeom prst="borderCallout1">
            <a:avLst>
              <a:gd name="adj1" fmla="val -21263"/>
              <a:gd name="adj2" fmla="val 78063"/>
              <a:gd name="adj3" fmla="val -67143"/>
              <a:gd name="adj4" fmla="val 100343"/>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nchorCtr="0">
            <a:spAutoFit/>
          </a:bodyPr>
          <a:lstStyle/>
          <a:p>
            <a:pPr algn="ctr"/>
            <a:r>
              <a:rPr lang="en-US" sz="1200" dirty="0"/>
              <a:t>Original genotype data</a:t>
            </a:r>
          </a:p>
        </p:txBody>
      </p:sp>
      <p:sp>
        <p:nvSpPr>
          <p:cNvPr id="13" name="Line Callout 1 12">
            <a:extLst>
              <a:ext uri="{FF2B5EF4-FFF2-40B4-BE49-F238E27FC236}">
                <a16:creationId xmlns:a16="http://schemas.microsoft.com/office/drawing/2014/main" id="{F58B9F12-0553-D748-81D9-FB81F0693E02}"/>
              </a:ext>
            </a:extLst>
          </p:cNvPr>
          <p:cNvSpPr/>
          <p:nvPr/>
        </p:nvSpPr>
        <p:spPr>
          <a:xfrm>
            <a:off x="9752945" y="4662760"/>
            <a:ext cx="2182076" cy="830997"/>
          </a:xfrm>
          <a:prstGeom prst="borderCallout1">
            <a:avLst>
              <a:gd name="adj1" fmla="val 48760"/>
              <a:gd name="adj2" fmla="val -4967"/>
              <a:gd name="adj3" fmla="val 64456"/>
              <a:gd name="adj4" fmla="val -45154"/>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nchorCtr="0">
            <a:spAutoFit/>
          </a:bodyPr>
          <a:lstStyle/>
          <a:p>
            <a:pPr algn="ctr"/>
            <a:r>
              <a:rPr lang="en-US" sz="1200" dirty="0"/>
              <a:t>If we know the genotype, and the beta, we could “guess” the expression for a gene for a given individual</a:t>
            </a:r>
          </a:p>
        </p:txBody>
      </p:sp>
      <p:sp>
        <p:nvSpPr>
          <p:cNvPr id="14" name="Line Callout 1 13">
            <a:extLst>
              <a:ext uri="{FF2B5EF4-FFF2-40B4-BE49-F238E27FC236}">
                <a16:creationId xmlns:a16="http://schemas.microsoft.com/office/drawing/2014/main" id="{31829368-3134-8F44-AF26-BE97B637328F}"/>
              </a:ext>
            </a:extLst>
          </p:cNvPr>
          <p:cNvSpPr/>
          <p:nvPr/>
        </p:nvSpPr>
        <p:spPr>
          <a:xfrm>
            <a:off x="9917671" y="5764641"/>
            <a:ext cx="1911397" cy="646331"/>
          </a:xfrm>
          <a:prstGeom prst="borderCallout1">
            <a:avLst>
              <a:gd name="adj1" fmla="val 48760"/>
              <a:gd name="adj2" fmla="val -4967"/>
              <a:gd name="adj3" fmla="val 19838"/>
              <a:gd name="adj4" fmla="val -15341"/>
            </a:avLst>
          </a:prstGeom>
          <a:noFill/>
          <a:ln>
            <a:solidFill>
              <a:schemeClr val="tx1"/>
            </a:solidFill>
          </a:ln>
        </p:spPr>
        <p:style>
          <a:lnRef idx="0">
            <a:scrgbClr r="0" g="0" b="0"/>
          </a:lnRef>
          <a:fillRef idx="0">
            <a:scrgbClr r="0" g="0" b="0"/>
          </a:fillRef>
          <a:effectRef idx="0">
            <a:scrgbClr r="0" g="0" b="0"/>
          </a:effectRef>
          <a:fontRef idx="minor">
            <a:schemeClr val="dk1"/>
          </a:fontRef>
        </p:style>
        <p:txBody>
          <a:bodyPr rtlCol="0" anchor="ctr" anchorCtr="0">
            <a:spAutoFit/>
          </a:bodyPr>
          <a:lstStyle/>
          <a:p>
            <a:pPr algn="ctr"/>
            <a:r>
              <a:rPr lang="en-US" sz="1200" dirty="0"/>
              <a:t>Allows a “new” predictor to be generated for association analysis</a:t>
            </a:r>
          </a:p>
        </p:txBody>
      </p:sp>
    </p:spTree>
    <p:extLst>
      <p:ext uri="{BB962C8B-B14F-4D97-AF65-F5344CB8AC3E}">
        <p14:creationId xmlns:p14="http://schemas.microsoft.com/office/powerpoint/2010/main" val="1967590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7C6A5-D9E5-E549-BF55-B6D2CE492275}"/>
              </a:ext>
            </a:extLst>
          </p:cNvPr>
          <p:cNvSpPr>
            <a:spLocks noGrp="1"/>
          </p:cNvSpPr>
          <p:nvPr>
            <p:ph type="title"/>
          </p:nvPr>
        </p:nvSpPr>
        <p:spPr>
          <a:xfrm>
            <a:off x="634835" y="637458"/>
            <a:ext cx="10988988" cy="429348"/>
          </a:xfrm>
        </p:spPr>
        <p:txBody>
          <a:bodyPr/>
          <a:lstStyle/>
          <a:p>
            <a:r>
              <a:rPr lang="en-US" dirty="0"/>
              <a:t>What if there is no access to the genotypes? </a:t>
            </a:r>
          </a:p>
        </p:txBody>
      </p:sp>
      <p:sp>
        <p:nvSpPr>
          <p:cNvPr id="3" name="TextBox 2">
            <a:extLst>
              <a:ext uri="{FF2B5EF4-FFF2-40B4-BE49-F238E27FC236}">
                <a16:creationId xmlns:a16="http://schemas.microsoft.com/office/drawing/2014/main" id="{D620E34F-E245-BC41-AB11-2950BA368153}"/>
              </a:ext>
            </a:extLst>
          </p:cNvPr>
          <p:cNvSpPr txBox="1"/>
          <p:nvPr/>
        </p:nvSpPr>
        <p:spPr>
          <a:xfrm>
            <a:off x="905069" y="1066806"/>
            <a:ext cx="2778325" cy="400110"/>
          </a:xfrm>
          <a:prstGeom prst="rect">
            <a:avLst/>
          </a:prstGeom>
          <a:noFill/>
        </p:spPr>
        <p:txBody>
          <a:bodyPr wrap="none" rtlCol="0">
            <a:spAutoFit/>
          </a:bodyPr>
          <a:lstStyle/>
          <a:p>
            <a:r>
              <a:rPr lang="en-US" sz="2000" b="1" dirty="0">
                <a:solidFill>
                  <a:srgbClr val="0070C0"/>
                </a:solidFill>
              </a:rPr>
              <a:t>Answer: S-</a:t>
            </a:r>
            <a:r>
              <a:rPr lang="en-US" sz="2000" b="1" dirty="0" err="1">
                <a:solidFill>
                  <a:srgbClr val="0070C0"/>
                </a:solidFill>
              </a:rPr>
              <a:t>PrediXcan</a:t>
            </a:r>
            <a:endParaRPr lang="en-US" sz="2000" b="1" dirty="0">
              <a:solidFill>
                <a:srgbClr val="0070C0"/>
              </a:solidFill>
            </a:endParaRPr>
          </a:p>
        </p:txBody>
      </p:sp>
      <p:pic>
        <p:nvPicPr>
          <p:cNvPr id="4" name="Picture 3">
            <a:extLst>
              <a:ext uri="{FF2B5EF4-FFF2-40B4-BE49-F238E27FC236}">
                <a16:creationId xmlns:a16="http://schemas.microsoft.com/office/drawing/2014/main" id="{D4F91BDC-E918-6C4F-9701-682536F8D51F}"/>
              </a:ext>
            </a:extLst>
          </p:cNvPr>
          <p:cNvPicPr>
            <a:picLocks noChangeAspect="1"/>
          </p:cNvPicPr>
          <p:nvPr/>
        </p:nvPicPr>
        <p:blipFill>
          <a:blip r:embed="rId2"/>
          <a:stretch>
            <a:fillRect/>
          </a:stretch>
        </p:blipFill>
        <p:spPr>
          <a:xfrm>
            <a:off x="4211176" y="2013952"/>
            <a:ext cx="3030549" cy="1909246"/>
          </a:xfrm>
          <a:prstGeom prst="rect">
            <a:avLst/>
          </a:prstGeom>
        </p:spPr>
      </p:pic>
      <p:pic>
        <p:nvPicPr>
          <p:cNvPr id="5" name="Picture 4">
            <a:extLst>
              <a:ext uri="{FF2B5EF4-FFF2-40B4-BE49-F238E27FC236}">
                <a16:creationId xmlns:a16="http://schemas.microsoft.com/office/drawing/2014/main" id="{00A1DA30-73D3-C045-A911-F329C657F8F1}"/>
              </a:ext>
            </a:extLst>
          </p:cNvPr>
          <p:cNvPicPr>
            <a:picLocks noChangeAspect="1"/>
          </p:cNvPicPr>
          <p:nvPr/>
        </p:nvPicPr>
        <p:blipFill>
          <a:blip r:embed="rId3"/>
          <a:stretch>
            <a:fillRect/>
          </a:stretch>
        </p:blipFill>
        <p:spPr>
          <a:xfrm>
            <a:off x="377668" y="1565834"/>
            <a:ext cx="3944950" cy="1532718"/>
          </a:xfrm>
          <a:prstGeom prst="rect">
            <a:avLst/>
          </a:prstGeom>
        </p:spPr>
      </p:pic>
      <p:pic>
        <p:nvPicPr>
          <p:cNvPr id="7" name="Picture 6">
            <a:extLst>
              <a:ext uri="{FF2B5EF4-FFF2-40B4-BE49-F238E27FC236}">
                <a16:creationId xmlns:a16="http://schemas.microsoft.com/office/drawing/2014/main" id="{330D1966-0F82-6046-AE95-785116D39817}"/>
              </a:ext>
            </a:extLst>
          </p:cNvPr>
          <p:cNvPicPr>
            <a:picLocks noChangeAspect="1"/>
          </p:cNvPicPr>
          <p:nvPr/>
        </p:nvPicPr>
        <p:blipFill>
          <a:blip r:embed="rId4"/>
          <a:stretch>
            <a:fillRect/>
          </a:stretch>
        </p:blipFill>
        <p:spPr>
          <a:xfrm>
            <a:off x="7416616" y="1466916"/>
            <a:ext cx="1944688" cy="2009512"/>
          </a:xfrm>
          <a:prstGeom prst="rect">
            <a:avLst/>
          </a:prstGeom>
        </p:spPr>
      </p:pic>
      <p:pic>
        <p:nvPicPr>
          <p:cNvPr id="89" name="Picture 88">
            <a:extLst>
              <a:ext uri="{FF2B5EF4-FFF2-40B4-BE49-F238E27FC236}">
                <a16:creationId xmlns:a16="http://schemas.microsoft.com/office/drawing/2014/main" id="{2377075E-60DD-064C-B2A6-4D4967E95B29}"/>
              </a:ext>
            </a:extLst>
          </p:cNvPr>
          <p:cNvPicPr>
            <a:picLocks noChangeAspect="1"/>
          </p:cNvPicPr>
          <p:nvPr/>
        </p:nvPicPr>
        <p:blipFill>
          <a:blip r:embed="rId5"/>
          <a:stretch>
            <a:fillRect/>
          </a:stretch>
        </p:blipFill>
        <p:spPr>
          <a:xfrm>
            <a:off x="2670724" y="4635003"/>
            <a:ext cx="3080904" cy="2053936"/>
          </a:xfrm>
          <a:prstGeom prst="rect">
            <a:avLst/>
          </a:prstGeom>
        </p:spPr>
      </p:pic>
      <p:sp>
        <p:nvSpPr>
          <p:cNvPr id="90" name="TextBox 89">
            <a:extLst>
              <a:ext uri="{FF2B5EF4-FFF2-40B4-BE49-F238E27FC236}">
                <a16:creationId xmlns:a16="http://schemas.microsoft.com/office/drawing/2014/main" id="{9BE341B3-C496-2E45-B72B-025E49DF34F5}"/>
              </a:ext>
            </a:extLst>
          </p:cNvPr>
          <p:cNvSpPr txBox="1"/>
          <p:nvPr/>
        </p:nvSpPr>
        <p:spPr>
          <a:xfrm>
            <a:off x="7395001" y="1158576"/>
            <a:ext cx="1683859" cy="338554"/>
          </a:xfrm>
          <a:prstGeom prst="rect">
            <a:avLst/>
          </a:prstGeom>
          <a:noFill/>
        </p:spPr>
        <p:txBody>
          <a:bodyPr wrap="none" rtlCol="0">
            <a:spAutoFit/>
          </a:bodyPr>
          <a:lstStyle/>
          <a:p>
            <a:r>
              <a:rPr lang="en-US" dirty="0"/>
              <a:t>GWAS </a:t>
            </a:r>
            <a:r>
              <a:rPr lang="en-US" dirty="0" err="1"/>
              <a:t>sumstats</a:t>
            </a:r>
            <a:endParaRPr lang="en-US" dirty="0"/>
          </a:p>
        </p:txBody>
      </p:sp>
      <p:sp>
        <p:nvSpPr>
          <p:cNvPr id="91" name="TextBox 90">
            <a:extLst>
              <a:ext uri="{FF2B5EF4-FFF2-40B4-BE49-F238E27FC236}">
                <a16:creationId xmlns:a16="http://schemas.microsoft.com/office/drawing/2014/main" id="{0CF19FBA-6850-8447-8FE0-9EFF02D2B037}"/>
              </a:ext>
            </a:extLst>
          </p:cNvPr>
          <p:cNvSpPr txBox="1"/>
          <p:nvPr/>
        </p:nvSpPr>
        <p:spPr>
          <a:xfrm>
            <a:off x="2368196" y="4220813"/>
            <a:ext cx="1858201" cy="338554"/>
          </a:xfrm>
          <a:prstGeom prst="rect">
            <a:avLst/>
          </a:prstGeom>
          <a:noFill/>
        </p:spPr>
        <p:txBody>
          <a:bodyPr wrap="none" rtlCol="0">
            <a:spAutoFit/>
          </a:bodyPr>
          <a:lstStyle/>
          <a:p>
            <a:r>
              <a:rPr lang="en-US" dirty="0" err="1"/>
              <a:t>PredictDB</a:t>
            </a:r>
            <a:r>
              <a:rPr lang="en-US" dirty="0"/>
              <a:t> weights</a:t>
            </a:r>
          </a:p>
        </p:txBody>
      </p:sp>
      <p:grpSp>
        <p:nvGrpSpPr>
          <p:cNvPr id="97" name="Group 96">
            <a:extLst>
              <a:ext uri="{FF2B5EF4-FFF2-40B4-BE49-F238E27FC236}">
                <a16:creationId xmlns:a16="http://schemas.microsoft.com/office/drawing/2014/main" id="{A429F15F-E44A-4944-ABC1-7612687D86E5}"/>
              </a:ext>
            </a:extLst>
          </p:cNvPr>
          <p:cNvGrpSpPr/>
          <p:nvPr/>
        </p:nvGrpSpPr>
        <p:grpSpPr>
          <a:xfrm>
            <a:off x="7598699" y="3882259"/>
            <a:ext cx="4365458" cy="2665117"/>
            <a:chOff x="826222" y="3882836"/>
            <a:chExt cx="4365458" cy="2665117"/>
          </a:xfrm>
        </p:grpSpPr>
        <p:pic>
          <p:nvPicPr>
            <p:cNvPr id="92" name="Picture 91">
              <a:extLst>
                <a:ext uri="{FF2B5EF4-FFF2-40B4-BE49-F238E27FC236}">
                  <a16:creationId xmlns:a16="http://schemas.microsoft.com/office/drawing/2014/main" id="{CDC1A5F7-2FAF-9C4A-8773-A275F46672C4}"/>
                </a:ext>
              </a:extLst>
            </p:cNvPr>
            <p:cNvPicPr>
              <a:picLocks noChangeAspect="1"/>
            </p:cNvPicPr>
            <p:nvPr/>
          </p:nvPicPr>
          <p:blipFill>
            <a:blip r:embed="rId6"/>
            <a:stretch>
              <a:fillRect/>
            </a:stretch>
          </p:blipFill>
          <p:spPr>
            <a:xfrm>
              <a:off x="826222" y="4244295"/>
              <a:ext cx="1580523" cy="1580523"/>
            </a:xfrm>
            <a:prstGeom prst="rect">
              <a:avLst/>
            </a:prstGeom>
          </p:spPr>
        </p:pic>
        <p:sp>
          <p:nvSpPr>
            <p:cNvPr id="94" name="TextBox 93">
              <a:extLst>
                <a:ext uri="{FF2B5EF4-FFF2-40B4-BE49-F238E27FC236}">
                  <a16:creationId xmlns:a16="http://schemas.microsoft.com/office/drawing/2014/main" id="{5B846ED9-0F39-DD40-B086-E5D3BBB398F8}"/>
                </a:ext>
              </a:extLst>
            </p:cNvPr>
            <p:cNvSpPr txBox="1"/>
            <p:nvPr/>
          </p:nvSpPr>
          <p:spPr>
            <a:xfrm>
              <a:off x="898634" y="3882836"/>
              <a:ext cx="1710725" cy="338554"/>
            </a:xfrm>
            <a:prstGeom prst="rect">
              <a:avLst/>
            </a:prstGeom>
            <a:noFill/>
          </p:spPr>
          <p:txBody>
            <a:bodyPr wrap="none" rtlCol="0">
              <a:spAutoFit/>
            </a:bodyPr>
            <a:lstStyle/>
            <a:p>
              <a:r>
                <a:rPr lang="en-US" dirty="0"/>
                <a:t>Reference Panel</a:t>
              </a:r>
            </a:p>
          </p:txBody>
        </p:sp>
        <p:pic>
          <p:nvPicPr>
            <p:cNvPr id="95" name="Picture 94">
              <a:extLst>
                <a:ext uri="{FF2B5EF4-FFF2-40B4-BE49-F238E27FC236}">
                  <a16:creationId xmlns:a16="http://schemas.microsoft.com/office/drawing/2014/main" id="{DA0B0D2C-629E-0C47-9E9B-0811410D2AAE}"/>
                </a:ext>
              </a:extLst>
            </p:cNvPr>
            <p:cNvPicPr>
              <a:picLocks noChangeAspect="1"/>
            </p:cNvPicPr>
            <p:nvPr/>
          </p:nvPicPr>
          <p:blipFill>
            <a:blip r:embed="rId7"/>
            <a:stretch>
              <a:fillRect/>
            </a:stretch>
          </p:blipFill>
          <p:spPr>
            <a:xfrm>
              <a:off x="3230673" y="4199871"/>
              <a:ext cx="1961007" cy="2348082"/>
            </a:xfrm>
            <a:prstGeom prst="rect">
              <a:avLst/>
            </a:prstGeom>
          </p:spPr>
        </p:pic>
        <p:sp>
          <p:nvSpPr>
            <p:cNvPr id="96" name="Right Arrow 95">
              <a:extLst>
                <a:ext uri="{FF2B5EF4-FFF2-40B4-BE49-F238E27FC236}">
                  <a16:creationId xmlns:a16="http://schemas.microsoft.com/office/drawing/2014/main" id="{D031BA61-4E97-7748-9572-CD0E11664EC7}"/>
                </a:ext>
              </a:extLst>
            </p:cNvPr>
            <p:cNvSpPr/>
            <p:nvPr/>
          </p:nvSpPr>
          <p:spPr>
            <a:xfrm>
              <a:off x="2624927" y="4870921"/>
              <a:ext cx="590178" cy="664280"/>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grpSp>
      <p:cxnSp>
        <p:nvCxnSpPr>
          <p:cNvPr id="99" name="Curved Connector 98">
            <a:extLst>
              <a:ext uri="{FF2B5EF4-FFF2-40B4-BE49-F238E27FC236}">
                <a16:creationId xmlns:a16="http://schemas.microsoft.com/office/drawing/2014/main" id="{0C449BB9-0D07-8F4D-B411-87A43146D1A4}"/>
              </a:ext>
            </a:extLst>
          </p:cNvPr>
          <p:cNvCxnSpPr/>
          <p:nvPr/>
        </p:nvCxnSpPr>
        <p:spPr>
          <a:xfrm flipV="1">
            <a:off x="4322618" y="3923198"/>
            <a:ext cx="711200" cy="466892"/>
          </a:xfrm>
          <a:prstGeom prst="curvedConnector3">
            <a:avLst>
              <a:gd name="adj1" fmla="val 101948"/>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01" name="Curved Connector 100">
            <a:extLst>
              <a:ext uri="{FF2B5EF4-FFF2-40B4-BE49-F238E27FC236}">
                <a16:creationId xmlns:a16="http://schemas.microsoft.com/office/drawing/2014/main" id="{2564C153-BFF4-9A44-A041-2D6CCF2529D2}"/>
              </a:ext>
            </a:extLst>
          </p:cNvPr>
          <p:cNvCxnSpPr>
            <a:cxnSpLocks/>
          </p:cNvCxnSpPr>
          <p:nvPr/>
        </p:nvCxnSpPr>
        <p:spPr>
          <a:xfrm rot="10800000" flipV="1">
            <a:off x="5153891" y="1266860"/>
            <a:ext cx="2087834" cy="747091"/>
          </a:xfrm>
          <a:prstGeom prst="curvedConnector3">
            <a:avLst>
              <a:gd name="adj1" fmla="val 99548"/>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111" name="Curved Connector 110">
            <a:extLst>
              <a:ext uri="{FF2B5EF4-FFF2-40B4-BE49-F238E27FC236}">
                <a16:creationId xmlns:a16="http://schemas.microsoft.com/office/drawing/2014/main" id="{52AF7F87-0447-C943-8291-DCDAB58B1D27}"/>
              </a:ext>
            </a:extLst>
          </p:cNvPr>
          <p:cNvCxnSpPr>
            <a:cxnSpLocks/>
            <a:stCxn id="94" idx="0"/>
          </p:cNvCxnSpPr>
          <p:nvPr/>
        </p:nvCxnSpPr>
        <p:spPr>
          <a:xfrm rot="16200000" flipV="1">
            <a:off x="7573832" y="2929617"/>
            <a:ext cx="269055" cy="1636230"/>
          </a:xfrm>
          <a:prstGeom prst="curvedConnector2">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71718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CD8E8-FD91-3E48-AAAB-C102D44370D5}"/>
              </a:ext>
            </a:extLst>
          </p:cNvPr>
          <p:cNvSpPr>
            <a:spLocks noGrp="1"/>
          </p:cNvSpPr>
          <p:nvPr>
            <p:ph type="title"/>
          </p:nvPr>
        </p:nvSpPr>
        <p:spPr>
          <a:xfrm>
            <a:off x="717962" y="605273"/>
            <a:ext cx="10988988" cy="858697"/>
          </a:xfrm>
        </p:spPr>
        <p:txBody>
          <a:bodyPr/>
          <a:lstStyle/>
          <a:p>
            <a:r>
              <a:rPr lang="en-US" dirty="0"/>
              <a:t>TWAS sounds like a great tool for understanding biology…</a:t>
            </a:r>
          </a:p>
        </p:txBody>
      </p:sp>
      <p:pic>
        <p:nvPicPr>
          <p:cNvPr id="4" name="Picture 3">
            <a:extLst>
              <a:ext uri="{FF2B5EF4-FFF2-40B4-BE49-F238E27FC236}">
                <a16:creationId xmlns:a16="http://schemas.microsoft.com/office/drawing/2014/main" id="{D7F47596-CEC8-BB41-9B85-DA0D4900D5C8}"/>
              </a:ext>
            </a:extLst>
          </p:cNvPr>
          <p:cNvPicPr>
            <a:picLocks noChangeAspect="1"/>
          </p:cNvPicPr>
          <p:nvPr/>
        </p:nvPicPr>
        <p:blipFill>
          <a:blip r:embed="rId2"/>
          <a:stretch>
            <a:fillRect/>
          </a:stretch>
        </p:blipFill>
        <p:spPr>
          <a:xfrm>
            <a:off x="791853" y="1902114"/>
            <a:ext cx="6860881" cy="2706832"/>
          </a:xfrm>
          <a:prstGeom prst="rect">
            <a:avLst/>
          </a:prstGeom>
        </p:spPr>
      </p:pic>
      <p:sp>
        <p:nvSpPr>
          <p:cNvPr id="5" name="Rectangle 4">
            <a:extLst>
              <a:ext uri="{FF2B5EF4-FFF2-40B4-BE49-F238E27FC236}">
                <a16:creationId xmlns:a16="http://schemas.microsoft.com/office/drawing/2014/main" id="{2FEDDED8-5A67-164E-BEC8-3F15CFB381D9}"/>
              </a:ext>
            </a:extLst>
          </p:cNvPr>
          <p:cNvSpPr/>
          <p:nvPr/>
        </p:nvSpPr>
        <p:spPr>
          <a:xfrm>
            <a:off x="5264727" y="4198918"/>
            <a:ext cx="6092825" cy="1938992"/>
          </a:xfrm>
          <a:prstGeom prst="rect">
            <a:avLst/>
          </a:prstGeom>
        </p:spPr>
        <p:txBody>
          <a:bodyPr>
            <a:spAutoFit/>
          </a:bodyPr>
          <a:lstStyle/>
          <a:p>
            <a:r>
              <a:rPr lang="en-US" sz="2000" i="1" dirty="0">
                <a:solidFill>
                  <a:schemeClr val="bg1">
                    <a:lumMod val="50000"/>
                  </a:schemeClr>
                </a:solidFill>
                <a:latin typeface="Harding"/>
              </a:rPr>
              <a:t>TWAS is especially prone to </a:t>
            </a:r>
            <a:r>
              <a:rPr lang="en-US" sz="2000" b="1" i="1" dirty="0">
                <a:solidFill>
                  <a:srgbClr val="FF0000"/>
                </a:solidFill>
                <a:latin typeface="Harding"/>
              </a:rPr>
              <a:t>spurious prioritization </a:t>
            </a:r>
            <a:r>
              <a:rPr lang="en-US" sz="2000" i="1" dirty="0">
                <a:solidFill>
                  <a:schemeClr val="bg1">
                    <a:lumMod val="50000"/>
                  </a:schemeClr>
                </a:solidFill>
                <a:latin typeface="Harding"/>
              </a:rPr>
              <a:t>with expression data from non-trait-related tissues or cell types, owing to substantial cross-cell-type variation in expression levels and </a:t>
            </a:r>
            <a:r>
              <a:rPr lang="en-US" sz="2000" i="1" dirty="0" err="1">
                <a:solidFill>
                  <a:schemeClr val="bg1">
                    <a:lumMod val="50000"/>
                  </a:schemeClr>
                </a:solidFill>
                <a:latin typeface="Harding"/>
              </a:rPr>
              <a:t>eQTL</a:t>
            </a:r>
            <a:r>
              <a:rPr lang="en-US" sz="2000" i="1" dirty="0">
                <a:solidFill>
                  <a:schemeClr val="bg1">
                    <a:lumMod val="50000"/>
                  </a:schemeClr>
                </a:solidFill>
                <a:latin typeface="Harding"/>
              </a:rPr>
              <a:t> strengths. Nonetheless, TWAS prioritizes candidate causal genes </a:t>
            </a:r>
            <a:r>
              <a:rPr lang="en-US" sz="2000" b="1" i="1" dirty="0">
                <a:solidFill>
                  <a:srgbClr val="FF0000"/>
                </a:solidFill>
                <a:latin typeface="Harding"/>
              </a:rPr>
              <a:t>more accurately than simple baselines</a:t>
            </a:r>
            <a:r>
              <a:rPr lang="en-US" sz="2000" i="1" dirty="0">
                <a:solidFill>
                  <a:schemeClr val="bg1">
                    <a:lumMod val="50000"/>
                  </a:schemeClr>
                </a:solidFill>
                <a:latin typeface="Harding"/>
              </a:rPr>
              <a:t>. - Weinberg et al, 2019</a:t>
            </a:r>
            <a:endParaRPr lang="en-US" sz="2000" i="1" dirty="0">
              <a:solidFill>
                <a:schemeClr val="bg1">
                  <a:lumMod val="50000"/>
                </a:schemeClr>
              </a:solidFill>
            </a:endParaRPr>
          </a:p>
        </p:txBody>
      </p:sp>
    </p:spTree>
    <p:extLst>
      <p:ext uri="{BB962C8B-B14F-4D97-AF65-F5344CB8AC3E}">
        <p14:creationId xmlns:p14="http://schemas.microsoft.com/office/powerpoint/2010/main" val="3532880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8D917-1C7F-7B42-A47D-C7009DDE54B4}"/>
              </a:ext>
            </a:extLst>
          </p:cNvPr>
          <p:cNvSpPr>
            <a:spLocks noGrp="1"/>
          </p:cNvSpPr>
          <p:nvPr>
            <p:ph type="title"/>
          </p:nvPr>
        </p:nvSpPr>
        <p:spPr>
          <a:xfrm>
            <a:off x="634835" y="637458"/>
            <a:ext cx="10988988" cy="429348"/>
          </a:xfrm>
        </p:spPr>
        <p:txBody>
          <a:bodyPr/>
          <a:lstStyle/>
          <a:p>
            <a:r>
              <a:rPr lang="en-US" dirty="0"/>
              <a:t>What’s the problem here? </a:t>
            </a:r>
          </a:p>
        </p:txBody>
      </p:sp>
      <p:grpSp>
        <p:nvGrpSpPr>
          <p:cNvPr id="7" name="Group 6">
            <a:extLst>
              <a:ext uri="{FF2B5EF4-FFF2-40B4-BE49-F238E27FC236}">
                <a16:creationId xmlns:a16="http://schemas.microsoft.com/office/drawing/2014/main" id="{54CEFD6F-28D8-1644-9EE5-619C750BBDE7}"/>
              </a:ext>
            </a:extLst>
          </p:cNvPr>
          <p:cNvGrpSpPr/>
          <p:nvPr/>
        </p:nvGrpSpPr>
        <p:grpSpPr>
          <a:xfrm>
            <a:off x="466496" y="1513123"/>
            <a:ext cx="4775799" cy="3483749"/>
            <a:chOff x="3542205" y="1236032"/>
            <a:chExt cx="4775799" cy="3483749"/>
          </a:xfrm>
        </p:grpSpPr>
        <p:pic>
          <p:nvPicPr>
            <p:cNvPr id="3" name="Picture 2">
              <a:extLst>
                <a:ext uri="{FF2B5EF4-FFF2-40B4-BE49-F238E27FC236}">
                  <a16:creationId xmlns:a16="http://schemas.microsoft.com/office/drawing/2014/main" id="{28BCE74C-4C5A-7B4E-A31A-9807E97135C3}"/>
                </a:ext>
              </a:extLst>
            </p:cNvPr>
            <p:cNvPicPr>
              <a:picLocks noChangeAspect="1"/>
            </p:cNvPicPr>
            <p:nvPr/>
          </p:nvPicPr>
          <p:blipFill>
            <a:blip r:embed="rId2"/>
            <a:stretch>
              <a:fillRect/>
            </a:stretch>
          </p:blipFill>
          <p:spPr>
            <a:xfrm>
              <a:off x="3542205" y="1236032"/>
              <a:ext cx="4775799" cy="3483749"/>
            </a:xfrm>
            <a:prstGeom prst="rect">
              <a:avLst/>
            </a:prstGeom>
          </p:spPr>
        </p:pic>
        <p:sp>
          <p:nvSpPr>
            <p:cNvPr id="4" name="TextBox 3">
              <a:extLst>
                <a:ext uri="{FF2B5EF4-FFF2-40B4-BE49-F238E27FC236}">
                  <a16:creationId xmlns:a16="http://schemas.microsoft.com/office/drawing/2014/main" id="{4F0215B1-F60F-D449-AEC3-B05F296EA39E}"/>
                </a:ext>
              </a:extLst>
            </p:cNvPr>
            <p:cNvSpPr txBox="1"/>
            <p:nvPr/>
          </p:nvSpPr>
          <p:spPr>
            <a:xfrm>
              <a:off x="4128654" y="3519055"/>
              <a:ext cx="748923" cy="646331"/>
            </a:xfrm>
            <a:prstGeom prst="rect">
              <a:avLst/>
            </a:prstGeom>
            <a:noFill/>
          </p:spPr>
          <p:txBody>
            <a:bodyPr wrap="none" rtlCol="0">
              <a:spAutoFit/>
            </a:bodyPr>
            <a:lstStyle/>
            <a:p>
              <a:r>
                <a:rPr lang="en-US" sz="3600" b="1" dirty="0">
                  <a:solidFill>
                    <a:srgbClr val="FF0000"/>
                  </a:solidFill>
                </a:rPr>
                <a:t>??</a:t>
              </a:r>
            </a:p>
          </p:txBody>
        </p:sp>
        <p:sp>
          <p:nvSpPr>
            <p:cNvPr id="5" name="TextBox 4">
              <a:extLst>
                <a:ext uri="{FF2B5EF4-FFF2-40B4-BE49-F238E27FC236}">
                  <a16:creationId xmlns:a16="http://schemas.microsoft.com/office/drawing/2014/main" id="{F5D0DCB5-3FA8-1B4A-B374-513C34313998}"/>
                </a:ext>
              </a:extLst>
            </p:cNvPr>
            <p:cNvSpPr txBox="1"/>
            <p:nvPr/>
          </p:nvSpPr>
          <p:spPr>
            <a:xfrm>
              <a:off x="5089564" y="3412836"/>
              <a:ext cx="748923" cy="646331"/>
            </a:xfrm>
            <a:prstGeom prst="rect">
              <a:avLst/>
            </a:prstGeom>
            <a:noFill/>
          </p:spPr>
          <p:txBody>
            <a:bodyPr wrap="none" rtlCol="0">
              <a:spAutoFit/>
            </a:bodyPr>
            <a:lstStyle/>
            <a:p>
              <a:r>
                <a:rPr lang="en-US" sz="3600" b="1" dirty="0">
                  <a:solidFill>
                    <a:srgbClr val="FF0000"/>
                  </a:solidFill>
                </a:rPr>
                <a:t>??</a:t>
              </a:r>
            </a:p>
          </p:txBody>
        </p:sp>
      </p:grpSp>
      <p:pic>
        <p:nvPicPr>
          <p:cNvPr id="6" name="Picture 5">
            <a:extLst>
              <a:ext uri="{FF2B5EF4-FFF2-40B4-BE49-F238E27FC236}">
                <a16:creationId xmlns:a16="http://schemas.microsoft.com/office/drawing/2014/main" id="{46056F6D-78B3-AB41-8DAF-454C615759F8}"/>
              </a:ext>
            </a:extLst>
          </p:cNvPr>
          <p:cNvPicPr>
            <a:picLocks noChangeAspect="1"/>
          </p:cNvPicPr>
          <p:nvPr/>
        </p:nvPicPr>
        <p:blipFill>
          <a:blip r:embed="rId3"/>
          <a:stretch>
            <a:fillRect/>
          </a:stretch>
        </p:blipFill>
        <p:spPr>
          <a:xfrm>
            <a:off x="6389973" y="637458"/>
            <a:ext cx="4609183" cy="2003714"/>
          </a:xfrm>
          <a:prstGeom prst="rect">
            <a:avLst/>
          </a:prstGeom>
        </p:spPr>
      </p:pic>
      <p:sp>
        <p:nvSpPr>
          <p:cNvPr id="8" name="TextBox 7">
            <a:extLst>
              <a:ext uri="{FF2B5EF4-FFF2-40B4-BE49-F238E27FC236}">
                <a16:creationId xmlns:a16="http://schemas.microsoft.com/office/drawing/2014/main" id="{14BF83DD-3A02-8D48-BE41-C4E180001D6B}"/>
              </a:ext>
            </a:extLst>
          </p:cNvPr>
          <p:cNvSpPr txBox="1"/>
          <p:nvPr/>
        </p:nvSpPr>
        <p:spPr>
          <a:xfrm>
            <a:off x="6206837" y="2641172"/>
            <a:ext cx="5729838" cy="830997"/>
          </a:xfrm>
          <a:prstGeom prst="rect">
            <a:avLst/>
          </a:prstGeom>
          <a:noFill/>
        </p:spPr>
        <p:txBody>
          <a:bodyPr wrap="none" rtlCol="0">
            <a:spAutoFit/>
          </a:bodyPr>
          <a:lstStyle/>
          <a:p>
            <a:r>
              <a:rPr lang="en-US" dirty="0"/>
              <a:t>Just like SNPs can be highly correlated through </a:t>
            </a:r>
            <a:r>
              <a:rPr lang="en-US" b="1" dirty="0">
                <a:solidFill>
                  <a:srgbClr val="FF0000"/>
                </a:solidFill>
              </a:rPr>
              <a:t>LD</a:t>
            </a:r>
          </a:p>
          <a:p>
            <a:r>
              <a:rPr lang="en-US" dirty="0"/>
              <a:t>TWAS genes can be highly correlated through </a:t>
            </a:r>
            <a:r>
              <a:rPr lang="en-US" b="1" dirty="0">
                <a:solidFill>
                  <a:srgbClr val="FF0000"/>
                </a:solidFill>
              </a:rPr>
              <a:t>co-regulation</a:t>
            </a:r>
          </a:p>
          <a:p>
            <a:r>
              <a:rPr lang="en-US" dirty="0"/>
              <a:t>Therefore – </a:t>
            </a:r>
            <a:r>
              <a:rPr lang="en-US" b="1" dirty="0"/>
              <a:t>TWAS results are not independent!</a:t>
            </a:r>
            <a:r>
              <a:rPr lang="en-US" dirty="0"/>
              <a:t> </a:t>
            </a:r>
          </a:p>
        </p:txBody>
      </p:sp>
      <p:sp>
        <p:nvSpPr>
          <p:cNvPr id="9" name="TextBox 8">
            <a:extLst>
              <a:ext uri="{FF2B5EF4-FFF2-40B4-BE49-F238E27FC236}">
                <a16:creationId xmlns:a16="http://schemas.microsoft.com/office/drawing/2014/main" id="{83ADE406-6635-3B47-834B-3DAB8FCA68C3}"/>
              </a:ext>
            </a:extLst>
          </p:cNvPr>
          <p:cNvSpPr txBox="1"/>
          <p:nvPr/>
        </p:nvSpPr>
        <p:spPr>
          <a:xfrm>
            <a:off x="6206837" y="3474483"/>
            <a:ext cx="3578224" cy="215444"/>
          </a:xfrm>
          <a:prstGeom prst="rect">
            <a:avLst/>
          </a:prstGeom>
          <a:noFill/>
        </p:spPr>
        <p:txBody>
          <a:bodyPr wrap="none" rtlCol="0">
            <a:spAutoFit/>
          </a:bodyPr>
          <a:lstStyle/>
          <a:p>
            <a:r>
              <a:rPr lang="en-US" sz="800" b="1" i="1" dirty="0"/>
              <a:t>From Weinberg et al., 2019 – Opportunities and  challenges for TWAS</a:t>
            </a:r>
          </a:p>
        </p:txBody>
      </p:sp>
      <p:sp>
        <p:nvSpPr>
          <p:cNvPr id="10" name="Rectangle 9">
            <a:extLst>
              <a:ext uri="{FF2B5EF4-FFF2-40B4-BE49-F238E27FC236}">
                <a16:creationId xmlns:a16="http://schemas.microsoft.com/office/drawing/2014/main" id="{1E9BFDA7-A1D1-6144-8B53-A7F890811C2B}"/>
              </a:ext>
            </a:extLst>
          </p:cNvPr>
          <p:cNvSpPr/>
          <p:nvPr/>
        </p:nvSpPr>
        <p:spPr>
          <a:xfrm>
            <a:off x="868217" y="5074014"/>
            <a:ext cx="4128655" cy="400110"/>
          </a:xfrm>
          <a:prstGeom prst="rect">
            <a:avLst/>
          </a:prstGeom>
        </p:spPr>
        <p:txBody>
          <a:bodyPr wrap="square">
            <a:spAutoFit/>
          </a:bodyPr>
          <a:lstStyle/>
          <a:p>
            <a:r>
              <a:rPr lang="en-US" sz="1000" b="1" i="1" dirty="0" err="1">
                <a:solidFill>
                  <a:srgbClr val="222222"/>
                </a:solidFill>
                <a:latin typeface="Harding"/>
              </a:rPr>
              <a:t>Gamazon</a:t>
            </a:r>
            <a:r>
              <a:rPr lang="en-US" sz="1000" b="1" i="1" dirty="0">
                <a:solidFill>
                  <a:srgbClr val="222222"/>
                </a:solidFill>
                <a:latin typeface="Harding"/>
              </a:rPr>
              <a:t> et al., 2015 - A gene-based association method for mapping traits using reference transcriptome data</a:t>
            </a:r>
            <a:endParaRPr lang="en-US" sz="1000" b="1" i="1" dirty="0"/>
          </a:p>
        </p:txBody>
      </p:sp>
      <p:pic>
        <p:nvPicPr>
          <p:cNvPr id="11" name="Picture 10">
            <a:extLst>
              <a:ext uri="{FF2B5EF4-FFF2-40B4-BE49-F238E27FC236}">
                <a16:creationId xmlns:a16="http://schemas.microsoft.com/office/drawing/2014/main" id="{F80D14FC-5B55-ED42-8A52-79D6FD54029B}"/>
              </a:ext>
            </a:extLst>
          </p:cNvPr>
          <p:cNvPicPr>
            <a:picLocks noChangeAspect="1"/>
          </p:cNvPicPr>
          <p:nvPr/>
        </p:nvPicPr>
        <p:blipFill>
          <a:blip r:embed="rId4"/>
          <a:stretch>
            <a:fillRect/>
          </a:stretch>
        </p:blipFill>
        <p:spPr>
          <a:xfrm>
            <a:off x="6206837" y="4119311"/>
            <a:ext cx="3080904" cy="2053936"/>
          </a:xfrm>
          <a:prstGeom prst="rect">
            <a:avLst/>
          </a:prstGeom>
        </p:spPr>
      </p:pic>
      <p:sp>
        <p:nvSpPr>
          <p:cNvPr id="12" name="TextBox 11">
            <a:extLst>
              <a:ext uri="{FF2B5EF4-FFF2-40B4-BE49-F238E27FC236}">
                <a16:creationId xmlns:a16="http://schemas.microsoft.com/office/drawing/2014/main" id="{4ABF805B-8A68-6349-8F08-1E92C44861DF}"/>
              </a:ext>
            </a:extLst>
          </p:cNvPr>
          <p:cNvSpPr txBox="1"/>
          <p:nvPr/>
        </p:nvSpPr>
        <p:spPr>
          <a:xfrm>
            <a:off x="8515928" y="5341869"/>
            <a:ext cx="2159566" cy="1107996"/>
          </a:xfrm>
          <a:prstGeom prst="rect">
            <a:avLst/>
          </a:prstGeom>
          <a:noFill/>
        </p:spPr>
        <p:txBody>
          <a:bodyPr wrap="none" rtlCol="0">
            <a:spAutoFit/>
          </a:bodyPr>
          <a:lstStyle/>
          <a:p>
            <a:r>
              <a:rPr lang="en-US" sz="6600" b="1" dirty="0"/>
              <a:t>LD…</a:t>
            </a:r>
          </a:p>
        </p:txBody>
      </p:sp>
      <p:sp>
        <p:nvSpPr>
          <p:cNvPr id="13" name="TextBox 12">
            <a:extLst>
              <a:ext uri="{FF2B5EF4-FFF2-40B4-BE49-F238E27FC236}">
                <a16:creationId xmlns:a16="http://schemas.microsoft.com/office/drawing/2014/main" id="{C8E6957A-C0C8-CA40-A2F4-4896D6B3A1BF}"/>
              </a:ext>
            </a:extLst>
          </p:cNvPr>
          <p:cNvSpPr txBox="1"/>
          <p:nvPr/>
        </p:nvSpPr>
        <p:spPr>
          <a:xfrm>
            <a:off x="9287741" y="4017485"/>
            <a:ext cx="2392853" cy="1077218"/>
          </a:xfrm>
          <a:prstGeom prst="rect">
            <a:avLst/>
          </a:prstGeom>
          <a:noFill/>
        </p:spPr>
        <p:txBody>
          <a:bodyPr wrap="square" rtlCol="0">
            <a:spAutoFit/>
          </a:bodyPr>
          <a:lstStyle/>
          <a:p>
            <a:r>
              <a:rPr lang="en-US" b="1" u="sng" dirty="0"/>
              <a:t>Expression predicted from genotypes</a:t>
            </a:r>
            <a:br>
              <a:rPr lang="en-US" dirty="0"/>
            </a:br>
            <a:r>
              <a:rPr lang="en-US" dirty="0">
                <a:solidFill>
                  <a:schemeClr val="bg1">
                    <a:lumMod val="65000"/>
                  </a:schemeClr>
                </a:solidFill>
              </a:rPr>
              <a:t>Not out of the woods from LD contamination</a:t>
            </a:r>
          </a:p>
        </p:txBody>
      </p:sp>
    </p:spTree>
    <p:extLst>
      <p:ext uri="{BB962C8B-B14F-4D97-AF65-F5344CB8AC3E}">
        <p14:creationId xmlns:p14="http://schemas.microsoft.com/office/powerpoint/2010/main" val="20100302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7A1FA-F310-D848-A8BA-F14FC1EC545F}"/>
              </a:ext>
            </a:extLst>
          </p:cNvPr>
          <p:cNvSpPr>
            <a:spLocks noGrp="1"/>
          </p:cNvSpPr>
          <p:nvPr>
            <p:ph type="title"/>
          </p:nvPr>
        </p:nvSpPr>
        <p:spPr/>
        <p:txBody>
          <a:bodyPr/>
          <a:lstStyle/>
          <a:p>
            <a:r>
              <a:rPr lang="en-US" dirty="0"/>
              <a:t>More problems….And dilemma…</a:t>
            </a:r>
          </a:p>
        </p:txBody>
      </p:sp>
      <p:sp>
        <p:nvSpPr>
          <p:cNvPr id="3" name="TextBox 2">
            <a:extLst>
              <a:ext uri="{FF2B5EF4-FFF2-40B4-BE49-F238E27FC236}">
                <a16:creationId xmlns:a16="http://schemas.microsoft.com/office/drawing/2014/main" id="{8CC505AD-6E28-0042-B3C7-A911BD3067E5}"/>
              </a:ext>
            </a:extLst>
          </p:cNvPr>
          <p:cNvSpPr txBox="1"/>
          <p:nvPr/>
        </p:nvSpPr>
        <p:spPr>
          <a:xfrm>
            <a:off x="4211781" y="1357746"/>
            <a:ext cx="4006225" cy="584775"/>
          </a:xfrm>
          <a:prstGeom prst="rect">
            <a:avLst/>
          </a:prstGeom>
          <a:noFill/>
        </p:spPr>
        <p:txBody>
          <a:bodyPr wrap="none" rtlCol="0">
            <a:spAutoFit/>
          </a:bodyPr>
          <a:lstStyle/>
          <a:p>
            <a:r>
              <a:rPr lang="en-US" sz="3200" b="1" dirty="0"/>
              <a:t>Cognitive Function </a:t>
            </a:r>
          </a:p>
        </p:txBody>
      </p:sp>
      <p:pic>
        <p:nvPicPr>
          <p:cNvPr id="4" name="Picture 3">
            <a:extLst>
              <a:ext uri="{FF2B5EF4-FFF2-40B4-BE49-F238E27FC236}">
                <a16:creationId xmlns:a16="http://schemas.microsoft.com/office/drawing/2014/main" id="{EF70C668-167C-9543-991E-D4E729B9EC05}"/>
              </a:ext>
            </a:extLst>
          </p:cNvPr>
          <p:cNvPicPr>
            <a:picLocks noChangeAspect="1"/>
          </p:cNvPicPr>
          <p:nvPr/>
        </p:nvPicPr>
        <p:blipFill>
          <a:blip r:embed="rId2">
            <a:duotone>
              <a:prstClr val="black"/>
              <a:srgbClr val="D9C3A5">
                <a:tint val="50000"/>
                <a:satMod val="180000"/>
              </a:srgbClr>
            </a:duotone>
          </a:blip>
          <a:stretch>
            <a:fillRect/>
          </a:stretch>
        </p:blipFill>
        <p:spPr>
          <a:xfrm>
            <a:off x="1300739" y="2904831"/>
            <a:ext cx="3355994" cy="2231736"/>
          </a:xfrm>
          <a:prstGeom prst="rect">
            <a:avLst/>
          </a:prstGeom>
        </p:spPr>
      </p:pic>
      <p:sp>
        <p:nvSpPr>
          <p:cNvPr id="5" name="Bent Arrow 4">
            <a:extLst>
              <a:ext uri="{FF2B5EF4-FFF2-40B4-BE49-F238E27FC236}">
                <a16:creationId xmlns:a16="http://schemas.microsoft.com/office/drawing/2014/main" id="{46E256B5-706C-6348-A1FC-0FCE94F34492}"/>
              </a:ext>
            </a:extLst>
          </p:cNvPr>
          <p:cNvSpPr/>
          <p:nvPr/>
        </p:nvSpPr>
        <p:spPr>
          <a:xfrm>
            <a:off x="2798618" y="1357746"/>
            <a:ext cx="1256145" cy="1256145"/>
          </a:xfrm>
          <a:prstGeom prst="ben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solidFill>
                <a:schemeClr val="tx1"/>
              </a:solidFill>
            </a:endParaRPr>
          </a:p>
        </p:txBody>
      </p:sp>
      <p:grpSp>
        <p:nvGrpSpPr>
          <p:cNvPr id="37" name="Group 36">
            <a:extLst>
              <a:ext uri="{FF2B5EF4-FFF2-40B4-BE49-F238E27FC236}">
                <a16:creationId xmlns:a16="http://schemas.microsoft.com/office/drawing/2014/main" id="{4A707175-6230-AC42-BF5D-89D539068CF7}"/>
              </a:ext>
            </a:extLst>
          </p:cNvPr>
          <p:cNvGrpSpPr/>
          <p:nvPr/>
        </p:nvGrpSpPr>
        <p:grpSpPr>
          <a:xfrm>
            <a:off x="926288" y="4884297"/>
            <a:ext cx="748901" cy="841465"/>
            <a:chOff x="3627136" y="5119824"/>
            <a:chExt cx="748901" cy="841465"/>
          </a:xfrm>
        </p:grpSpPr>
        <p:grpSp>
          <p:nvGrpSpPr>
            <p:cNvPr id="9" name="Group 8">
              <a:extLst>
                <a:ext uri="{FF2B5EF4-FFF2-40B4-BE49-F238E27FC236}">
                  <a16:creationId xmlns:a16="http://schemas.microsoft.com/office/drawing/2014/main" id="{064B67DC-964B-7E4D-A928-66B71000DBF2}"/>
                </a:ext>
              </a:extLst>
            </p:cNvPr>
            <p:cNvGrpSpPr/>
            <p:nvPr/>
          </p:nvGrpSpPr>
          <p:grpSpPr>
            <a:xfrm>
              <a:off x="3974627" y="5270995"/>
              <a:ext cx="160272" cy="313024"/>
              <a:chOff x="4229917" y="5785853"/>
              <a:chExt cx="256102" cy="532880"/>
            </a:xfrm>
          </p:grpSpPr>
          <p:sp>
            <p:nvSpPr>
              <p:cNvPr id="6" name="Smiley Face 5">
                <a:extLst>
                  <a:ext uri="{FF2B5EF4-FFF2-40B4-BE49-F238E27FC236}">
                    <a16:creationId xmlns:a16="http://schemas.microsoft.com/office/drawing/2014/main" id="{ED49FB6B-E105-F540-A699-ED654CE4A15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 name="Triangle 6">
                <a:extLst>
                  <a:ext uri="{FF2B5EF4-FFF2-40B4-BE49-F238E27FC236}">
                    <a16:creationId xmlns:a16="http://schemas.microsoft.com/office/drawing/2014/main" id="{6A6FAB14-B53F-4249-805A-45CF33364F6A}"/>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0" name="Group 9">
              <a:extLst>
                <a:ext uri="{FF2B5EF4-FFF2-40B4-BE49-F238E27FC236}">
                  <a16:creationId xmlns:a16="http://schemas.microsoft.com/office/drawing/2014/main" id="{37A62687-A982-224A-BEA9-EE9F0E8F691B}"/>
                </a:ext>
              </a:extLst>
            </p:cNvPr>
            <p:cNvGrpSpPr/>
            <p:nvPr/>
          </p:nvGrpSpPr>
          <p:grpSpPr>
            <a:xfrm>
              <a:off x="4127027" y="5423395"/>
              <a:ext cx="160272" cy="313024"/>
              <a:chOff x="4229917" y="5785853"/>
              <a:chExt cx="256102" cy="532880"/>
            </a:xfrm>
          </p:grpSpPr>
          <p:sp>
            <p:nvSpPr>
              <p:cNvPr id="11" name="Smiley Face 10">
                <a:extLst>
                  <a:ext uri="{FF2B5EF4-FFF2-40B4-BE49-F238E27FC236}">
                    <a16:creationId xmlns:a16="http://schemas.microsoft.com/office/drawing/2014/main" id="{178C0519-91D6-B14A-B767-C965B5DB390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2" name="Triangle 11">
                <a:extLst>
                  <a:ext uri="{FF2B5EF4-FFF2-40B4-BE49-F238E27FC236}">
                    <a16:creationId xmlns:a16="http://schemas.microsoft.com/office/drawing/2014/main" id="{9B7284C8-7126-8C42-B495-BC8C0A924A44}"/>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3" name="Group 12">
              <a:extLst>
                <a:ext uri="{FF2B5EF4-FFF2-40B4-BE49-F238E27FC236}">
                  <a16:creationId xmlns:a16="http://schemas.microsoft.com/office/drawing/2014/main" id="{E4877469-3035-DA49-A0D1-5575D80E95A4}"/>
                </a:ext>
              </a:extLst>
            </p:cNvPr>
            <p:cNvGrpSpPr/>
            <p:nvPr/>
          </p:nvGrpSpPr>
          <p:grpSpPr>
            <a:xfrm>
              <a:off x="3878017" y="5361253"/>
              <a:ext cx="160272" cy="313024"/>
              <a:chOff x="4229917" y="5785853"/>
              <a:chExt cx="256102" cy="532880"/>
            </a:xfrm>
          </p:grpSpPr>
          <p:sp>
            <p:nvSpPr>
              <p:cNvPr id="14" name="Smiley Face 13">
                <a:extLst>
                  <a:ext uri="{FF2B5EF4-FFF2-40B4-BE49-F238E27FC236}">
                    <a16:creationId xmlns:a16="http://schemas.microsoft.com/office/drawing/2014/main" id="{73383E89-6ED4-6243-9981-E4C7DD739FF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5" name="Triangle 14">
                <a:extLst>
                  <a:ext uri="{FF2B5EF4-FFF2-40B4-BE49-F238E27FC236}">
                    <a16:creationId xmlns:a16="http://schemas.microsoft.com/office/drawing/2014/main" id="{24FC4562-E077-854A-802F-60D7BE3FDAE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6" name="Group 15">
              <a:extLst>
                <a:ext uri="{FF2B5EF4-FFF2-40B4-BE49-F238E27FC236}">
                  <a16:creationId xmlns:a16="http://schemas.microsoft.com/office/drawing/2014/main" id="{F89F495D-BE1A-EE41-B180-ABE6BD69768A}"/>
                </a:ext>
              </a:extLst>
            </p:cNvPr>
            <p:cNvGrpSpPr/>
            <p:nvPr/>
          </p:nvGrpSpPr>
          <p:grpSpPr>
            <a:xfrm>
              <a:off x="4073302" y="5562510"/>
              <a:ext cx="160272" cy="313024"/>
              <a:chOff x="4229917" y="5785853"/>
              <a:chExt cx="256102" cy="532880"/>
            </a:xfrm>
          </p:grpSpPr>
          <p:sp>
            <p:nvSpPr>
              <p:cNvPr id="17" name="Smiley Face 16">
                <a:extLst>
                  <a:ext uri="{FF2B5EF4-FFF2-40B4-BE49-F238E27FC236}">
                    <a16:creationId xmlns:a16="http://schemas.microsoft.com/office/drawing/2014/main" id="{1B012C2E-5744-D147-8FEF-3C12DFD905C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8" name="Triangle 17">
                <a:extLst>
                  <a:ext uri="{FF2B5EF4-FFF2-40B4-BE49-F238E27FC236}">
                    <a16:creationId xmlns:a16="http://schemas.microsoft.com/office/drawing/2014/main" id="{A0DEC212-5643-644C-B8BD-8A7C7D0F611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9" name="Group 18">
              <a:extLst>
                <a:ext uri="{FF2B5EF4-FFF2-40B4-BE49-F238E27FC236}">
                  <a16:creationId xmlns:a16="http://schemas.microsoft.com/office/drawing/2014/main" id="{362BEF90-253B-A548-860F-9534EBAB58E9}"/>
                </a:ext>
              </a:extLst>
            </p:cNvPr>
            <p:cNvGrpSpPr/>
            <p:nvPr/>
          </p:nvGrpSpPr>
          <p:grpSpPr>
            <a:xfrm>
              <a:off x="4215765" y="5253132"/>
              <a:ext cx="160272" cy="313024"/>
              <a:chOff x="4229917" y="5785853"/>
              <a:chExt cx="256102" cy="532880"/>
            </a:xfrm>
          </p:grpSpPr>
          <p:sp>
            <p:nvSpPr>
              <p:cNvPr id="20" name="Smiley Face 19">
                <a:extLst>
                  <a:ext uri="{FF2B5EF4-FFF2-40B4-BE49-F238E27FC236}">
                    <a16:creationId xmlns:a16="http://schemas.microsoft.com/office/drawing/2014/main" id="{AE14EEB4-527E-6448-8AC5-C816FA27891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1" name="Triangle 20">
                <a:extLst>
                  <a:ext uri="{FF2B5EF4-FFF2-40B4-BE49-F238E27FC236}">
                    <a16:creationId xmlns:a16="http://schemas.microsoft.com/office/drawing/2014/main" id="{34FF8DAA-2CA9-D74C-A6A8-1207EE13035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2" name="Group 21">
              <a:extLst>
                <a:ext uri="{FF2B5EF4-FFF2-40B4-BE49-F238E27FC236}">
                  <a16:creationId xmlns:a16="http://schemas.microsoft.com/office/drawing/2014/main" id="{64D4FA83-0D9D-F84C-94E7-9E3D81F35AB3}"/>
                </a:ext>
              </a:extLst>
            </p:cNvPr>
            <p:cNvGrpSpPr/>
            <p:nvPr/>
          </p:nvGrpSpPr>
          <p:grpSpPr>
            <a:xfrm>
              <a:off x="3700055" y="5364900"/>
              <a:ext cx="160272" cy="313024"/>
              <a:chOff x="4229917" y="5785853"/>
              <a:chExt cx="256102" cy="532880"/>
            </a:xfrm>
          </p:grpSpPr>
          <p:sp>
            <p:nvSpPr>
              <p:cNvPr id="23" name="Smiley Face 22">
                <a:extLst>
                  <a:ext uri="{FF2B5EF4-FFF2-40B4-BE49-F238E27FC236}">
                    <a16:creationId xmlns:a16="http://schemas.microsoft.com/office/drawing/2014/main" id="{7777A27E-4316-BC43-B1D8-E36EC58FB82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4" name="Triangle 23">
                <a:extLst>
                  <a:ext uri="{FF2B5EF4-FFF2-40B4-BE49-F238E27FC236}">
                    <a16:creationId xmlns:a16="http://schemas.microsoft.com/office/drawing/2014/main" id="{860D5FCF-0017-B646-B858-EB30F61AF6D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5" name="Group 24">
              <a:extLst>
                <a:ext uri="{FF2B5EF4-FFF2-40B4-BE49-F238E27FC236}">
                  <a16:creationId xmlns:a16="http://schemas.microsoft.com/office/drawing/2014/main" id="{76D4AC2E-3EFF-DE46-A646-2EA47D191B4C}"/>
                </a:ext>
              </a:extLst>
            </p:cNvPr>
            <p:cNvGrpSpPr/>
            <p:nvPr/>
          </p:nvGrpSpPr>
          <p:grpSpPr>
            <a:xfrm>
              <a:off x="3627136" y="5562510"/>
              <a:ext cx="160272" cy="313024"/>
              <a:chOff x="4229917" y="5785853"/>
              <a:chExt cx="256102" cy="532880"/>
            </a:xfrm>
          </p:grpSpPr>
          <p:sp>
            <p:nvSpPr>
              <p:cNvPr id="26" name="Smiley Face 25">
                <a:extLst>
                  <a:ext uri="{FF2B5EF4-FFF2-40B4-BE49-F238E27FC236}">
                    <a16:creationId xmlns:a16="http://schemas.microsoft.com/office/drawing/2014/main" id="{2E29C6C2-4455-2448-AB84-681532B2F9B8}"/>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7" name="Triangle 26">
                <a:extLst>
                  <a:ext uri="{FF2B5EF4-FFF2-40B4-BE49-F238E27FC236}">
                    <a16:creationId xmlns:a16="http://schemas.microsoft.com/office/drawing/2014/main" id="{EA8214DC-99A9-C34D-B41C-8C27E8600A1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8" name="Group 27">
              <a:extLst>
                <a:ext uri="{FF2B5EF4-FFF2-40B4-BE49-F238E27FC236}">
                  <a16:creationId xmlns:a16="http://schemas.microsoft.com/office/drawing/2014/main" id="{AB6E9948-88B7-BF47-89DC-9F1387D858E1}"/>
                </a:ext>
              </a:extLst>
            </p:cNvPr>
            <p:cNvGrpSpPr/>
            <p:nvPr/>
          </p:nvGrpSpPr>
          <p:grpSpPr>
            <a:xfrm>
              <a:off x="3957265" y="5648265"/>
              <a:ext cx="160272" cy="313024"/>
              <a:chOff x="4229917" y="5785853"/>
              <a:chExt cx="256102" cy="532880"/>
            </a:xfrm>
          </p:grpSpPr>
          <p:sp>
            <p:nvSpPr>
              <p:cNvPr id="29" name="Smiley Face 28">
                <a:extLst>
                  <a:ext uri="{FF2B5EF4-FFF2-40B4-BE49-F238E27FC236}">
                    <a16:creationId xmlns:a16="http://schemas.microsoft.com/office/drawing/2014/main" id="{856BC9FE-F9A5-CD4B-A0A6-EDB53D6C17D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0" name="Triangle 29">
                <a:extLst>
                  <a:ext uri="{FF2B5EF4-FFF2-40B4-BE49-F238E27FC236}">
                    <a16:creationId xmlns:a16="http://schemas.microsoft.com/office/drawing/2014/main" id="{7F383DC8-C53D-0C4A-A6DC-94EC4BF1568F}"/>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1" name="Group 30">
              <a:extLst>
                <a:ext uri="{FF2B5EF4-FFF2-40B4-BE49-F238E27FC236}">
                  <a16:creationId xmlns:a16="http://schemas.microsoft.com/office/drawing/2014/main" id="{EE4FE723-002E-AD4C-BAED-EEF2AE7CD317}"/>
                </a:ext>
              </a:extLst>
            </p:cNvPr>
            <p:cNvGrpSpPr/>
            <p:nvPr/>
          </p:nvGrpSpPr>
          <p:grpSpPr>
            <a:xfrm>
              <a:off x="4100573" y="5119824"/>
              <a:ext cx="160272" cy="313024"/>
              <a:chOff x="4229917" y="5785853"/>
              <a:chExt cx="256102" cy="532880"/>
            </a:xfrm>
          </p:grpSpPr>
          <p:sp>
            <p:nvSpPr>
              <p:cNvPr id="32" name="Smiley Face 31">
                <a:extLst>
                  <a:ext uri="{FF2B5EF4-FFF2-40B4-BE49-F238E27FC236}">
                    <a16:creationId xmlns:a16="http://schemas.microsoft.com/office/drawing/2014/main" id="{68640AEA-BDDD-034A-9D12-9306BA0EC6B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3" name="Triangle 32">
                <a:extLst>
                  <a:ext uri="{FF2B5EF4-FFF2-40B4-BE49-F238E27FC236}">
                    <a16:creationId xmlns:a16="http://schemas.microsoft.com/office/drawing/2014/main" id="{2662D6E8-DAEC-774C-A386-81C47830A884}"/>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4" name="Group 33">
              <a:extLst>
                <a:ext uri="{FF2B5EF4-FFF2-40B4-BE49-F238E27FC236}">
                  <a16:creationId xmlns:a16="http://schemas.microsoft.com/office/drawing/2014/main" id="{FF66F93E-F46E-3B44-96AC-FC78FA715852}"/>
                </a:ext>
              </a:extLst>
            </p:cNvPr>
            <p:cNvGrpSpPr/>
            <p:nvPr/>
          </p:nvGrpSpPr>
          <p:grpSpPr>
            <a:xfrm>
              <a:off x="3816420" y="5565250"/>
              <a:ext cx="160272" cy="313024"/>
              <a:chOff x="4229917" y="5785853"/>
              <a:chExt cx="256102" cy="532880"/>
            </a:xfrm>
          </p:grpSpPr>
          <p:sp>
            <p:nvSpPr>
              <p:cNvPr id="35" name="Smiley Face 34">
                <a:extLst>
                  <a:ext uri="{FF2B5EF4-FFF2-40B4-BE49-F238E27FC236}">
                    <a16:creationId xmlns:a16="http://schemas.microsoft.com/office/drawing/2014/main" id="{6CBE5667-D8ED-F44F-AD07-FFDC5262C88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6" name="Triangle 35">
                <a:extLst>
                  <a:ext uri="{FF2B5EF4-FFF2-40B4-BE49-F238E27FC236}">
                    <a16:creationId xmlns:a16="http://schemas.microsoft.com/office/drawing/2014/main" id="{82E7D499-4708-9F4E-A672-A8255061850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sp>
        <p:nvSpPr>
          <p:cNvPr id="38" name="TextBox 37">
            <a:extLst>
              <a:ext uri="{FF2B5EF4-FFF2-40B4-BE49-F238E27FC236}">
                <a16:creationId xmlns:a16="http://schemas.microsoft.com/office/drawing/2014/main" id="{EFEB61EF-0DA6-B048-918A-F3440739EAE0}"/>
              </a:ext>
            </a:extLst>
          </p:cNvPr>
          <p:cNvSpPr txBox="1"/>
          <p:nvPr/>
        </p:nvSpPr>
        <p:spPr>
          <a:xfrm>
            <a:off x="3320470" y="2514470"/>
            <a:ext cx="2672526" cy="338554"/>
          </a:xfrm>
          <a:prstGeom prst="rect">
            <a:avLst/>
          </a:prstGeom>
          <a:noFill/>
        </p:spPr>
        <p:txBody>
          <a:bodyPr wrap="none" rtlCol="0">
            <a:spAutoFit/>
          </a:bodyPr>
          <a:lstStyle/>
          <a:p>
            <a:r>
              <a:rPr lang="en-US" dirty="0"/>
              <a:t>Not many N for brain tissue</a:t>
            </a:r>
          </a:p>
        </p:txBody>
      </p:sp>
      <p:sp>
        <p:nvSpPr>
          <p:cNvPr id="39" name="Bent Arrow 38">
            <a:extLst>
              <a:ext uri="{FF2B5EF4-FFF2-40B4-BE49-F238E27FC236}">
                <a16:creationId xmlns:a16="http://schemas.microsoft.com/office/drawing/2014/main" id="{1630B5BD-53CB-ED47-9D1D-33DCD562516F}"/>
              </a:ext>
            </a:extLst>
          </p:cNvPr>
          <p:cNvSpPr/>
          <p:nvPr/>
        </p:nvSpPr>
        <p:spPr>
          <a:xfrm flipH="1">
            <a:off x="8063345" y="1357746"/>
            <a:ext cx="1343891" cy="1623702"/>
          </a:xfrm>
          <a:prstGeom prst="ben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solidFill>
                <a:schemeClr val="tx1"/>
              </a:solidFill>
            </a:endParaRPr>
          </a:p>
        </p:txBody>
      </p:sp>
      <p:sp>
        <p:nvSpPr>
          <p:cNvPr id="40" name="TextBox 39">
            <a:extLst>
              <a:ext uri="{FF2B5EF4-FFF2-40B4-BE49-F238E27FC236}">
                <a16:creationId xmlns:a16="http://schemas.microsoft.com/office/drawing/2014/main" id="{979138C1-BEAE-7340-8A20-14CA5004E4FE}"/>
              </a:ext>
            </a:extLst>
          </p:cNvPr>
          <p:cNvSpPr txBox="1"/>
          <p:nvPr/>
        </p:nvSpPr>
        <p:spPr>
          <a:xfrm>
            <a:off x="2521527" y="5169233"/>
            <a:ext cx="2273379" cy="246221"/>
          </a:xfrm>
          <a:prstGeom prst="rect">
            <a:avLst/>
          </a:prstGeom>
          <a:noFill/>
        </p:spPr>
        <p:txBody>
          <a:bodyPr wrap="none" rtlCol="0">
            <a:spAutoFit/>
          </a:bodyPr>
          <a:lstStyle/>
          <a:p>
            <a:r>
              <a:rPr lang="en-US" sz="1000" dirty="0"/>
              <a:t>Credit : SCIENCE PHOTO LIBRARY</a:t>
            </a:r>
          </a:p>
        </p:txBody>
      </p:sp>
      <p:pic>
        <p:nvPicPr>
          <p:cNvPr id="41" name="Picture 40">
            <a:extLst>
              <a:ext uri="{FF2B5EF4-FFF2-40B4-BE49-F238E27FC236}">
                <a16:creationId xmlns:a16="http://schemas.microsoft.com/office/drawing/2014/main" id="{E7CB9640-CE37-E548-A10A-96BD47D92156}"/>
              </a:ext>
            </a:extLst>
          </p:cNvPr>
          <p:cNvPicPr>
            <a:picLocks noChangeAspect="1"/>
          </p:cNvPicPr>
          <p:nvPr/>
        </p:nvPicPr>
        <p:blipFill>
          <a:blip r:embed="rId3"/>
          <a:stretch>
            <a:fillRect/>
          </a:stretch>
        </p:blipFill>
        <p:spPr>
          <a:xfrm>
            <a:off x="5029199" y="3024686"/>
            <a:ext cx="6949683" cy="1970124"/>
          </a:xfrm>
          <a:prstGeom prst="rect">
            <a:avLst/>
          </a:prstGeom>
        </p:spPr>
      </p:pic>
      <p:sp>
        <p:nvSpPr>
          <p:cNvPr id="42" name="TextBox 41">
            <a:extLst>
              <a:ext uri="{FF2B5EF4-FFF2-40B4-BE49-F238E27FC236}">
                <a16:creationId xmlns:a16="http://schemas.microsoft.com/office/drawing/2014/main" id="{A5D5A414-A6CF-B84F-A008-C3F9EC8379EC}"/>
              </a:ext>
            </a:extLst>
          </p:cNvPr>
          <p:cNvSpPr txBox="1"/>
          <p:nvPr/>
        </p:nvSpPr>
        <p:spPr>
          <a:xfrm>
            <a:off x="9462514" y="2603716"/>
            <a:ext cx="2476960" cy="338554"/>
          </a:xfrm>
          <a:prstGeom prst="rect">
            <a:avLst/>
          </a:prstGeom>
          <a:noFill/>
        </p:spPr>
        <p:txBody>
          <a:bodyPr wrap="none" rtlCol="0">
            <a:spAutoFit/>
          </a:bodyPr>
          <a:lstStyle/>
          <a:p>
            <a:r>
              <a:rPr lang="en-US" dirty="0"/>
              <a:t>Use all tissues!! Larger N</a:t>
            </a:r>
          </a:p>
        </p:txBody>
      </p:sp>
      <p:pic>
        <p:nvPicPr>
          <p:cNvPr id="43" name="Picture 42">
            <a:extLst>
              <a:ext uri="{FF2B5EF4-FFF2-40B4-BE49-F238E27FC236}">
                <a16:creationId xmlns:a16="http://schemas.microsoft.com/office/drawing/2014/main" id="{F08F1C81-30B5-1A42-8A39-41B469120340}"/>
              </a:ext>
            </a:extLst>
          </p:cNvPr>
          <p:cNvPicPr>
            <a:picLocks noChangeAspect="1"/>
          </p:cNvPicPr>
          <p:nvPr/>
        </p:nvPicPr>
        <p:blipFill>
          <a:blip r:embed="rId4"/>
          <a:stretch>
            <a:fillRect/>
          </a:stretch>
        </p:blipFill>
        <p:spPr>
          <a:xfrm>
            <a:off x="9462514" y="4340366"/>
            <a:ext cx="2321052" cy="2321052"/>
          </a:xfrm>
          <a:prstGeom prst="rect">
            <a:avLst/>
          </a:prstGeom>
        </p:spPr>
      </p:pic>
      <p:pic>
        <p:nvPicPr>
          <p:cNvPr id="44" name="Picture 43">
            <a:extLst>
              <a:ext uri="{FF2B5EF4-FFF2-40B4-BE49-F238E27FC236}">
                <a16:creationId xmlns:a16="http://schemas.microsoft.com/office/drawing/2014/main" id="{3EA53DC8-3EE7-764D-B34A-0E86CC85DDB9}"/>
              </a:ext>
            </a:extLst>
          </p:cNvPr>
          <p:cNvPicPr>
            <a:picLocks noChangeAspect="1"/>
          </p:cNvPicPr>
          <p:nvPr/>
        </p:nvPicPr>
        <p:blipFill>
          <a:blip r:embed="rId5"/>
          <a:stretch>
            <a:fillRect/>
          </a:stretch>
        </p:blipFill>
        <p:spPr>
          <a:xfrm>
            <a:off x="6026039" y="5217014"/>
            <a:ext cx="1219818" cy="1219818"/>
          </a:xfrm>
          <a:prstGeom prst="rect">
            <a:avLst/>
          </a:prstGeom>
        </p:spPr>
      </p:pic>
      <p:sp>
        <p:nvSpPr>
          <p:cNvPr id="45" name="TextBox 44">
            <a:extLst>
              <a:ext uri="{FF2B5EF4-FFF2-40B4-BE49-F238E27FC236}">
                <a16:creationId xmlns:a16="http://schemas.microsoft.com/office/drawing/2014/main" id="{08E3D6EF-3B9C-8949-ACD3-886A01B723D3}"/>
              </a:ext>
            </a:extLst>
          </p:cNvPr>
          <p:cNvSpPr txBox="1"/>
          <p:nvPr/>
        </p:nvSpPr>
        <p:spPr>
          <a:xfrm>
            <a:off x="4549159" y="5864857"/>
            <a:ext cx="982961" cy="400110"/>
          </a:xfrm>
          <a:prstGeom prst="rect">
            <a:avLst/>
          </a:prstGeom>
          <a:noFill/>
        </p:spPr>
        <p:txBody>
          <a:bodyPr wrap="none" rtlCol="0">
            <a:spAutoFit/>
          </a:bodyPr>
          <a:lstStyle/>
          <a:p>
            <a:r>
              <a:rPr lang="en-US" sz="2000" b="1" dirty="0"/>
              <a:t>GENE </a:t>
            </a:r>
          </a:p>
        </p:txBody>
      </p:sp>
      <p:sp>
        <p:nvSpPr>
          <p:cNvPr id="46" name="Right Arrow 45">
            <a:extLst>
              <a:ext uri="{FF2B5EF4-FFF2-40B4-BE49-F238E27FC236}">
                <a16:creationId xmlns:a16="http://schemas.microsoft.com/office/drawing/2014/main" id="{CB2D73BE-2946-FA4C-BE03-81C4771F9C5F}"/>
              </a:ext>
            </a:extLst>
          </p:cNvPr>
          <p:cNvSpPr/>
          <p:nvPr/>
        </p:nvSpPr>
        <p:spPr>
          <a:xfrm>
            <a:off x="5532120" y="5816643"/>
            <a:ext cx="460876" cy="520664"/>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47" name="Right Arrow 46">
            <a:extLst>
              <a:ext uri="{FF2B5EF4-FFF2-40B4-BE49-F238E27FC236}">
                <a16:creationId xmlns:a16="http://schemas.microsoft.com/office/drawing/2014/main" id="{0BCCC9AF-F55C-174F-8F40-647ABF2C9517}"/>
              </a:ext>
            </a:extLst>
          </p:cNvPr>
          <p:cNvSpPr/>
          <p:nvPr/>
        </p:nvSpPr>
        <p:spPr>
          <a:xfrm>
            <a:off x="7278900" y="5826923"/>
            <a:ext cx="460876" cy="520664"/>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48" name="TextBox 47">
            <a:extLst>
              <a:ext uri="{FF2B5EF4-FFF2-40B4-BE49-F238E27FC236}">
                <a16:creationId xmlns:a16="http://schemas.microsoft.com/office/drawing/2014/main" id="{B6E3B48F-8D9A-F64F-BF7C-BFBB338B06DC}"/>
              </a:ext>
            </a:extLst>
          </p:cNvPr>
          <p:cNvSpPr txBox="1"/>
          <p:nvPr/>
        </p:nvSpPr>
        <p:spPr>
          <a:xfrm>
            <a:off x="7520363" y="5755252"/>
            <a:ext cx="1737458" cy="646331"/>
          </a:xfrm>
          <a:prstGeom prst="rect">
            <a:avLst/>
          </a:prstGeom>
          <a:noFill/>
        </p:spPr>
        <p:txBody>
          <a:bodyPr wrap="square" rtlCol="0">
            <a:spAutoFit/>
          </a:bodyPr>
          <a:lstStyle/>
          <a:p>
            <a:pPr algn="ctr"/>
            <a:r>
              <a:rPr lang="en-US" sz="1800" b="1" dirty="0"/>
              <a:t>Cognitive Function </a:t>
            </a:r>
          </a:p>
        </p:txBody>
      </p:sp>
      <p:sp>
        <p:nvSpPr>
          <p:cNvPr id="49" name="TextBox 48">
            <a:extLst>
              <a:ext uri="{FF2B5EF4-FFF2-40B4-BE49-F238E27FC236}">
                <a16:creationId xmlns:a16="http://schemas.microsoft.com/office/drawing/2014/main" id="{FFE243D0-270A-5940-B0BA-91F58B5AB791}"/>
              </a:ext>
            </a:extLst>
          </p:cNvPr>
          <p:cNvSpPr txBox="1"/>
          <p:nvPr/>
        </p:nvSpPr>
        <p:spPr>
          <a:xfrm>
            <a:off x="6296272" y="6401039"/>
            <a:ext cx="548548" cy="338554"/>
          </a:xfrm>
          <a:prstGeom prst="rect">
            <a:avLst/>
          </a:prstGeom>
          <a:noFill/>
        </p:spPr>
        <p:txBody>
          <a:bodyPr wrap="none" rtlCol="0">
            <a:spAutoFit/>
          </a:bodyPr>
          <a:lstStyle/>
          <a:p>
            <a:r>
              <a:rPr lang="en-US" dirty="0"/>
              <a:t>skin</a:t>
            </a:r>
          </a:p>
        </p:txBody>
      </p:sp>
      <p:grpSp>
        <p:nvGrpSpPr>
          <p:cNvPr id="50" name="Group 49">
            <a:extLst>
              <a:ext uri="{FF2B5EF4-FFF2-40B4-BE49-F238E27FC236}">
                <a16:creationId xmlns:a16="http://schemas.microsoft.com/office/drawing/2014/main" id="{A6DB0D1A-2FC9-9646-A415-8E8385D8C920}"/>
              </a:ext>
            </a:extLst>
          </p:cNvPr>
          <p:cNvGrpSpPr/>
          <p:nvPr/>
        </p:nvGrpSpPr>
        <p:grpSpPr>
          <a:xfrm>
            <a:off x="7033187" y="2496239"/>
            <a:ext cx="748901" cy="841465"/>
            <a:chOff x="3627136" y="5119824"/>
            <a:chExt cx="748901" cy="841465"/>
          </a:xfrm>
        </p:grpSpPr>
        <p:grpSp>
          <p:nvGrpSpPr>
            <p:cNvPr id="51" name="Group 50">
              <a:extLst>
                <a:ext uri="{FF2B5EF4-FFF2-40B4-BE49-F238E27FC236}">
                  <a16:creationId xmlns:a16="http://schemas.microsoft.com/office/drawing/2014/main" id="{A4080972-94C1-B845-A174-2C5676068FCF}"/>
                </a:ext>
              </a:extLst>
            </p:cNvPr>
            <p:cNvGrpSpPr/>
            <p:nvPr/>
          </p:nvGrpSpPr>
          <p:grpSpPr>
            <a:xfrm>
              <a:off x="3974627" y="5270995"/>
              <a:ext cx="160272" cy="313024"/>
              <a:chOff x="4229917" y="5785853"/>
              <a:chExt cx="256102" cy="532880"/>
            </a:xfrm>
          </p:grpSpPr>
          <p:sp>
            <p:nvSpPr>
              <p:cNvPr id="79" name="Smiley Face 78">
                <a:extLst>
                  <a:ext uri="{FF2B5EF4-FFF2-40B4-BE49-F238E27FC236}">
                    <a16:creationId xmlns:a16="http://schemas.microsoft.com/office/drawing/2014/main" id="{B2E82740-7A63-A945-959C-33C951EED66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80" name="Triangle 79">
                <a:extLst>
                  <a:ext uri="{FF2B5EF4-FFF2-40B4-BE49-F238E27FC236}">
                    <a16:creationId xmlns:a16="http://schemas.microsoft.com/office/drawing/2014/main" id="{3A5A47DF-A36E-9747-A88C-D767F8555D9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2" name="Group 51">
              <a:extLst>
                <a:ext uri="{FF2B5EF4-FFF2-40B4-BE49-F238E27FC236}">
                  <a16:creationId xmlns:a16="http://schemas.microsoft.com/office/drawing/2014/main" id="{30FE01B8-C986-0245-94F3-8F362F959562}"/>
                </a:ext>
              </a:extLst>
            </p:cNvPr>
            <p:cNvGrpSpPr/>
            <p:nvPr/>
          </p:nvGrpSpPr>
          <p:grpSpPr>
            <a:xfrm>
              <a:off x="4127027" y="5423395"/>
              <a:ext cx="160272" cy="313024"/>
              <a:chOff x="4229917" y="5785853"/>
              <a:chExt cx="256102" cy="532880"/>
            </a:xfrm>
          </p:grpSpPr>
          <p:sp>
            <p:nvSpPr>
              <p:cNvPr id="77" name="Smiley Face 76">
                <a:extLst>
                  <a:ext uri="{FF2B5EF4-FFF2-40B4-BE49-F238E27FC236}">
                    <a16:creationId xmlns:a16="http://schemas.microsoft.com/office/drawing/2014/main" id="{AD06B721-7BC5-D24D-AD4F-5C33FB8835E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8" name="Triangle 77">
                <a:extLst>
                  <a:ext uri="{FF2B5EF4-FFF2-40B4-BE49-F238E27FC236}">
                    <a16:creationId xmlns:a16="http://schemas.microsoft.com/office/drawing/2014/main" id="{0F69E59C-CFD4-F548-B65D-90FBF2A9BD9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3" name="Group 52">
              <a:extLst>
                <a:ext uri="{FF2B5EF4-FFF2-40B4-BE49-F238E27FC236}">
                  <a16:creationId xmlns:a16="http://schemas.microsoft.com/office/drawing/2014/main" id="{C77AF13E-7B90-F243-9202-90177AE3E652}"/>
                </a:ext>
              </a:extLst>
            </p:cNvPr>
            <p:cNvGrpSpPr/>
            <p:nvPr/>
          </p:nvGrpSpPr>
          <p:grpSpPr>
            <a:xfrm>
              <a:off x="3878017" y="5361253"/>
              <a:ext cx="160272" cy="313024"/>
              <a:chOff x="4229917" y="5785853"/>
              <a:chExt cx="256102" cy="532880"/>
            </a:xfrm>
          </p:grpSpPr>
          <p:sp>
            <p:nvSpPr>
              <p:cNvPr id="75" name="Smiley Face 74">
                <a:extLst>
                  <a:ext uri="{FF2B5EF4-FFF2-40B4-BE49-F238E27FC236}">
                    <a16:creationId xmlns:a16="http://schemas.microsoft.com/office/drawing/2014/main" id="{B58F47E8-37B2-094E-B443-376015ACC26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6" name="Triangle 75">
                <a:extLst>
                  <a:ext uri="{FF2B5EF4-FFF2-40B4-BE49-F238E27FC236}">
                    <a16:creationId xmlns:a16="http://schemas.microsoft.com/office/drawing/2014/main" id="{C552E604-523C-F64B-A992-B3A43AF710D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4" name="Group 53">
              <a:extLst>
                <a:ext uri="{FF2B5EF4-FFF2-40B4-BE49-F238E27FC236}">
                  <a16:creationId xmlns:a16="http://schemas.microsoft.com/office/drawing/2014/main" id="{48C42BA6-A26F-104A-9E55-B973DFFDB409}"/>
                </a:ext>
              </a:extLst>
            </p:cNvPr>
            <p:cNvGrpSpPr/>
            <p:nvPr/>
          </p:nvGrpSpPr>
          <p:grpSpPr>
            <a:xfrm>
              <a:off x="4073302" y="5562510"/>
              <a:ext cx="160272" cy="313024"/>
              <a:chOff x="4229917" y="5785853"/>
              <a:chExt cx="256102" cy="532880"/>
            </a:xfrm>
          </p:grpSpPr>
          <p:sp>
            <p:nvSpPr>
              <p:cNvPr id="73" name="Smiley Face 72">
                <a:extLst>
                  <a:ext uri="{FF2B5EF4-FFF2-40B4-BE49-F238E27FC236}">
                    <a16:creationId xmlns:a16="http://schemas.microsoft.com/office/drawing/2014/main" id="{FF4E551E-23F0-884D-80D1-7EFC83C8185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4" name="Triangle 73">
                <a:extLst>
                  <a:ext uri="{FF2B5EF4-FFF2-40B4-BE49-F238E27FC236}">
                    <a16:creationId xmlns:a16="http://schemas.microsoft.com/office/drawing/2014/main" id="{0B6AA28A-5A46-644E-9038-28FC5900FC5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5" name="Group 54">
              <a:extLst>
                <a:ext uri="{FF2B5EF4-FFF2-40B4-BE49-F238E27FC236}">
                  <a16:creationId xmlns:a16="http://schemas.microsoft.com/office/drawing/2014/main" id="{F5BBCBF5-CD63-6048-BDA6-D70D9876A597}"/>
                </a:ext>
              </a:extLst>
            </p:cNvPr>
            <p:cNvGrpSpPr/>
            <p:nvPr/>
          </p:nvGrpSpPr>
          <p:grpSpPr>
            <a:xfrm>
              <a:off x="4215765" y="5253132"/>
              <a:ext cx="160272" cy="313024"/>
              <a:chOff x="4229917" y="5785853"/>
              <a:chExt cx="256102" cy="532880"/>
            </a:xfrm>
          </p:grpSpPr>
          <p:sp>
            <p:nvSpPr>
              <p:cNvPr id="71" name="Smiley Face 70">
                <a:extLst>
                  <a:ext uri="{FF2B5EF4-FFF2-40B4-BE49-F238E27FC236}">
                    <a16:creationId xmlns:a16="http://schemas.microsoft.com/office/drawing/2014/main" id="{6B23565A-9DCB-BC42-AE62-BD7DF7565F9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2" name="Triangle 71">
                <a:extLst>
                  <a:ext uri="{FF2B5EF4-FFF2-40B4-BE49-F238E27FC236}">
                    <a16:creationId xmlns:a16="http://schemas.microsoft.com/office/drawing/2014/main" id="{8A0DCD8C-A83F-974A-8082-9B1C360A2A2C}"/>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6" name="Group 55">
              <a:extLst>
                <a:ext uri="{FF2B5EF4-FFF2-40B4-BE49-F238E27FC236}">
                  <a16:creationId xmlns:a16="http://schemas.microsoft.com/office/drawing/2014/main" id="{C4ED1B0C-A612-DB47-83C4-50B180D48F6F}"/>
                </a:ext>
              </a:extLst>
            </p:cNvPr>
            <p:cNvGrpSpPr/>
            <p:nvPr/>
          </p:nvGrpSpPr>
          <p:grpSpPr>
            <a:xfrm>
              <a:off x="3700055" y="5364900"/>
              <a:ext cx="160272" cy="313024"/>
              <a:chOff x="4229917" y="5785853"/>
              <a:chExt cx="256102" cy="532880"/>
            </a:xfrm>
          </p:grpSpPr>
          <p:sp>
            <p:nvSpPr>
              <p:cNvPr id="69" name="Smiley Face 68">
                <a:extLst>
                  <a:ext uri="{FF2B5EF4-FFF2-40B4-BE49-F238E27FC236}">
                    <a16:creationId xmlns:a16="http://schemas.microsoft.com/office/drawing/2014/main" id="{27635366-4522-9A4D-9293-0BB11AE162D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70" name="Triangle 69">
                <a:extLst>
                  <a:ext uri="{FF2B5EF4-FFF2-40B4-BE49-F238E27FC236}">
                    <a16:creationId xmlns:a16="http://schemas.microsoft.com/office/drawing/2014/main" id="{4540CD94-994B-824B-84CB-3BE5B161F19F}"/>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7" name="Group 56">
              <a:extLst>
                <a:ext uri="{FF2B5EF4-FFF2-40B4-BE49-F238E27FC236}">
                  <a16:creationId xmlns:a16="http://schemas.microsoft.com/office/drawing/2014/main" id="{EE502A67-88F6-1648-A71C-9AD852B7EC1A}"/>
                </a:ext>
              </a:extLst>
            </p:cNvPr>
            <p:cNvGrpSpPr/>
            <p:nvPr/>
          </p:nvGrpSpPr>
          <p:grpSpPr>
            <a:xfrm>
              <a:off x="3627136" y="5562510"/>
              <a:ext cx="160272" cy="313024"/>
              <a:chOff x="4229917" y="5785853"/>
              <a:chExt cx="256102" cy="532880"/>
            </a:xfrm>
          </p:grpSpPr>
          <p:sp>
            <p:nvSpPr>
              <p:cNvPr id="67" name="Smiley Face 66">
                <a:extLst>
                  <a:ext uri="{FF2B5EF4-FFF2-40B4-BE49-F238E27FC236}">
                    <a16:creationId xmlns:a16="http://schemas.microsoft.com/office/drawing/2014/main" id="{786FA521-66F3-864C-B008-23A27BEC0E33}"/>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68" name="Triangle 67">
                <a:extLst>
                  <a:ext uri="{FF2B5EF4-FFF2-40B4-BE49-F238E27FC236}">
                    <a16:creationId xmlns:a16="http://schemas.microsoft.com/office/drawing/2014/main" id="{C8198EEB-CFAB-D047-8153-F992C94B012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8" name="Group 57">
              <a:extLst>
                <a:ext uri="{FF2B5EF4-FFF2-40B4-BE49-F238E27FC236}">
                  <a16:creationId xmlns:a16="http://schemas.microsoft.com/office/drawing/2014/main" id="{276B731C-6F29-0E4A-BA31-A7C1E26115EB}"/>
                </a:ext>
              </a:extLst>
            </p:cNvPr>
            <p:cNvGrpSpPr/>
            <p:nvPr/>
          </p:nvGrpSpPr>
          <p:grpSpPr>
            <a:xfrm>
              <a:off x="3957265" y="5648265"/>
              <a:ext cx="160272" cy="313024"/>
              <a:chOff x="4229917" y="5785853"/>
              <a:chExt cx="256102" cy="532880"/>
            </a:xfrm>
          </p:grpSpPr>
          <p:sp>
            <p:nvSpPr>
              <p:cNvPr id="65" name="Smiley Face 64">
                <a:extLst>
                  <a:ext uri="{FF2B5EF4-FFF2-40B4-BE49-F238E27FC236}">
                    <a16:creationId xmlns:a16="http://schemas.microsoft.com/office/drawing/2014/main" id="{E42528D0-07C6-6140-BDD0-A3D9F69804F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66" name="Triangle 65">
                <a:extLst>
                  <a:ext uri="{FF2B5EF4-FFF2-40B4-BE49-F238E27FC236}">
                    <a16:creationId xmlns:a16="http://schemas.microsoft.com/office/drawing/2014/main" id="{EDA728A9-7593-734F-A666-F22C057F445A}"/>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59" name="Group 58">
              <a:extLst>
                <a:ext uri="{FF2B5EF4-FFF2-40B4-BE49-F238E27FC236}">
                  <a16:creationId xmlns:a16="http://schemas.microsoft.com/office/drawing/2014/main" id="{17D45BAA-6F1B-0241-B4B3-2084147B9170}"/>
                </a:ext>
              </a:extLst>
            </p:cNvPr>
            <p:cNvGrpSpPr/>
            <p:nvPr/>
          </p:nvGrpSpPr>
          <p:grpSpPr>
            <a:xfrm>
              <a:off x="4100573" y="5119824"/>
              <a:ext cx="160272" cy="313024"/>
              <a:chOff x="4229917" y="5785853"/>
              <a:chExt cx="256102" cy="532880"/>
            </a:xfrm>
          </p:grpSpPr>
          <p:sp>
            <p:nvSpPr>
              <p:cNvPr id="63" name="Smiley Face 62">
                <a:extLst>
                  <a:ext uri="{FF2B5EF4-FFF2-40B4-BE49-F238E27FC236}">
                    <a16:creationId xmlns:a16="http://schemas.microsoft.com/office/drawing/2014/main" id="{88F6315E-C53C-C049-A05E-9419E701277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64" name="Triangle 63">
                <a:extLst>
                  <a:ext uri="{FF2B5EF4-FFF2-40B4-BE49-F238E27FC236}">
                    <a16:creationId xmlns:a16="http://schemas.microsoft.com/office/drawing/2014/main" id="{A41290E2-E5F6-6443-8442-7369B66D771E}"/>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60" name="Group 59">
              <a:extLst>
                <a:ext uri="{FF2B5EF4-FFF2-40B4-BE49-F238E27FC236}">
                  <a16:creationId xmlns:a16="http://schemas.microsoft.com/office/drawing/2014/main" id="{44D744A4-A7DE-8D46-9432-C3C8FFB91301}"/>
                </a:ext>
              </a:extLst>
            </p:cNvPr>
            <p:cNvGrpSpPr/>
            <p:nvPr/>
          </p:nvGrpSpPr>
          <p:grpSpPr>
            <a:xfrm>
              <a:off x="3816420" y="5565250"/>
              <a:ext cx="160272" cy="313024"/>
              <a:chOff x="4229917" y="5785853"/>
              <a:chExt cx="256102" cy="532880"/>
            </a:xfrm>
          </p:grpSpPr>
          <p:sp>
            <p:nvSpPr>
              <p:cNvPr id="61" name="Smiley Face 60">
                <a:extLst>
                  <a:ext uri="{FF2B5EF4-FFF2-40B4-BE49-F238E27FC236}">
                    <a16:creationId xmlns:a16="http://schemas.microsoft.com/office/drawing/2014/main" id="{703E1092-F875-404B-8490-FA2CA0A7A2A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62" name="Triangle 61">
                <a:extLst>
                  <a:ext uri="{FF2B5EF4-FFF2-40B4-BE49-F238E27FC236}">
                    <a16:creationId xmlns:a16="http://schemas.microsoft.com/office/drawing/2014/main" id="{22852B7A-1999-3346-B855-996C275081F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81" name="Group 80">
            <a:extLst>
              <a:ext uri="{FF2B5EF4-FFF2-40B4-BE49-F238E27FC236}">
                <a16:creationId xmlns:a16="http://schemas.microsoft.com/office/drawing/2014/main" id="{09A3EDDE-ED60-2A46-AF3D-A6A41619F809}"/>
              </a:ext>
            </a:extLst>
          </p:cNvPr>
          <p:cNvGrpSpPr/>
          <p:nvPr/>
        </p:nvGrpSpPr>
        <p:grpSpPr>
          <a:xfrm>
            <a:off x="1078688" y="5036697"/>
            <a:ext cx="748901" cy="841465"/>
            <a:chOff x="3627136" y="5119824"/>
            <a:chExt cx="748901" cy="841465"/>
          </a:xfrm>
        </p:grpSpPr>
        <p:grpSp>
          <p:nvGrpSpPr>
            <p:cNvPr id="82" name="Group 81">
              <a:extLst>
                <a:ext uri="{FF2B5EF4-FFF2-40B4-BE49-F238E27FC236}">
                  <a16:creationId xmlns:a16="http://schemas.microsoft.com/office/drawing/2014/main" id="{54D8E782-310E-2A4E-A3FF-63751A23F483}"/>
                </a:ext>
              </a:extLst>
            </p:cNvPr>
            <p:cNvGrpSpPr/>
            <p:nvPr/>
          </p:nvGrpSpPr>
          <p:grpSpPr>
            <a:xfrm>
              <a:off x="3974627" y="5270995"/>
              <a:ext cx="160272" cy="313024"/>
              <a:chOff x="4229917" y="5785853"/>
              <a:chExt cx="256102" cy="532880"/>
            </a:xfrm>
          </p:grpSpPr>
          <p:sp>
            <p:nvSpPr>
              <p:cNvPr id="110" name="Smiley Face 109">
                <a:extLst>
                  <a:ext uri="{FF2B5EF4-FFF2-40B4-BE49-F238E27FC236}">
                    <a16:creationId xmlns:a16="http://schemas.microsoft.com/office/drawing/2014/main" id="{C29F7D4B-ADA4-F941-84F5-AF4530EAF41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11" name="Triangle 110">
                <a:extLst>
                  <a:ext uri="{FF2B5EF4-FFF2-40B4-BE49-F238E27FC236}">
                    <a16:creationId xmlns:a16="http://schemas.microsoft.com/office/drawing/2014/main" id="{DEA2AB07-045F-1145-A13F-576E5228BAB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3" name="Group 82">
              <a:extLst>
                <a:ext uri="{FF2B5EF4-FFF2-40B4-BE49-F238E27FC236}">
                  <a16:creationId xmlns:a16="http://schemas.microsoft.com/office/drawing/2014/main" id="{2A6A2B71-90DF-EC45-ACC6-FBCF088893A4}"/>
                </a:ext>
              </a:extLst>
            </p:cNvPr>
            <p:cNvGrpSpPr/>
            <p:nvPr/>
          </p:nvGrpSpPr>
          <p:grpSpPr>
            <a:xfrm>
              <a:off x="4127027" y="5423395"/>
              <a:ext cx="160272" cy="313024"/>
              <a:chOff x="4229917" y="5785853"/>
              <a:chExt cx="256102" cy="532880"/>
            </a:xfrm>
          </p:grpSpPr>
          <p:sp>
            <p:nvSpPr>
              <p:cNvPr id="108" name="Smiley Face 107">
                <a:extLst>
                  <a:ext uri="{FF2B5EF4-FFF2-40B4-BE49-F238E27FC236}">
                    <a16:creationId xmlns:a16="http://schemas.microsoft.com/office/drawing/2014/main" id="{4B726D47-3C10-CB4B-8907-7D88BBC09AA3}"/>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09" name="Triangle 108">
                <a:extLst>
                  <a:ext uri="{FF2B5EF4-FFF2-40B4-BE49-F238E27FC236}">
                    <a16:creationId xmlns:a16="http://schemas.microsoft.com/office/drawing/2014/main" id="{746C42D1-D72E-4A42-99E0-A3710E4E91B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4" name="Group 83">
              <a:extLst>
                <a:ext uri="{FF2B5EF4-FFF2-40B4-BE49-F238E27FC236}">
                  <a16:creationId xmlns:a16="http://schemas.microsoft.com/office/drawing/2014/main" id="{4B7E731A-9B8C-9547-8AA2-78274F89DEBB}"/>
                </a:ext>
              </a:extLst>
            </p:cNvPr>
            <p:cNvGrpSpPr/>
            <p:nvPr/>
          </p:nvGrpSpPr>
          <p:grpSpPr>
            <a:xfrm>
              <a:off x="3878017" y="5361253"/>
              <a:ext cx="160272" cy="313024"/>
              <a:chOff x="4229917" y="5785853"/>
              <a:chExt cx="256102" cy="532880"/>
            </a:xfrm>
          </p:grpSpPr>
          <p:sp>
            <p:nvSpPr>
              <p:cNvPr id="106" name="Smiley Face 105">
                <a:extLst>
                  <a:ext uri="{FF2B5EF4-FFF2-40B4-BE49-F238E27FC236}">
                    <a16:creationId xmlns:a16="http://schemas.microsoft.com/office/drawing/2014/main" id="{939A5995-6AB6-654D-8BF1-EB4E2926D02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07" name="Triangle 106">
                <a:extLst>
                  <a:ext uri="{FF2B5EF4-FFF2-40B4-BE49-F238E27FC236}">
                    <a16:creationId xmlns:a16="http://schemas.microsoft.com/office/drawing/2014/main" id="{94C251EE-5F59-7B48-B415-C4DA41A551B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5" name="Group 84">
              <a:extLst>
                <a:ext uri="{FF2B5EF4-FFF2-40B4-BE49-F238E27FC236}">
                  <a16:creationId xmlns:a16="http://schemas.microsoft.com/office/drawing/2014/main" id="{5E13F8D5-17E5-DD41-AA26-EAC6878DB5BB}"/>
                </a:ext>
              </a:extLst>
            </p:cNvPr>
            <p:cNvGrpSpPr/>
            <p:nvPr/>
          </p:nvGrpSpPr>
          <p:grpSpPr>
            <a:xfrm>
              <a:off x="4073302" y="5562510"/>
              <a:ext cx="160272" cy="313024"/>
              <a:chOff x="4229917" y="5785853"/>
              <a:chExt cx="256102" cy="532880"/>
            </a:xfrm>
          </p:grpSpPr>
          <p:sp>
            <p:nvSpPr>
              <p:cNvPr id="104" name="Smiley Face 103">
                <a:extLst>
                  <a:ext uri="{FF2B5EF4-FFF2-40B4-BE49-F238E27FC236}">
                    <a16:creationId xmlns:a16="http://schemas.microsoft.com/office/drawing/2014/main" id="{1BFC6957-0D54-CD48-A07B-D5F7C7979D4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05" name="Triangle 104">
                <a:extLst>
                  <a:ext uri="{FF2B5EF4-FFF2-40B4-BE49-F238E27FC236}">
                    <a16:creationId xmlns:a16="http://schemas.microsoft.com/office/drawing/2014/main" id="{717FB419-A230-EA41-B9F7-A38E4474B30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6" name="Group 85">
              <a:extLst>
                <a:ext uri="{FF2B5EF4-FFF2-40B4-BE49-F238E27FC236}">
                  <a16:creationId xmlns:a16="http://schemas.microsoft.com/office/drawing/2014/main" id="{CCE35AFD-79DE-A84A-AF57-BBF1DAE769C8}"/>
                </a:ext>
              </a:extLst>
            </p:cNvPr>
            <p:cNvGrpSpPr/>
            <p:nvPr/>
          </p:nvGrpSpPr>
          <p:grpSpPr>
            <a:xfrm>
              <a:off x="4215765" y="5253132"/>
              <a:ext cx="160272" cy="313024"/>
              <a:chOff x="4229917" y="5785853"/>
              <a:chExt cx="256102" cy="532880"/>
            </a:xfrm>
          </p:grpSpPr>
          <p:sp>
            <p:nvSpPr>
              <p:cNvPr id="102" name="Smiley Face 101">
                <a:extLst>
                  <a:ext uri="{FF2B5EF4-FFF2-40B4-BE49-F238E27FC236}">
                    <a16:creationId xmlns:a16="http://schemas.microsoft.com/office/drawing/2014/main" id="{D3A9C008-D9DD-A040-955E-ACE4766C5DB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03" name="Triangle 102">
                <a:extLst>
                  <a:ext uri="{FF2B5EF4-FFF2-40B4-BE49-F238E27FC236}">
                    <a16:creationId xmlns:a16="http://schemas.microsoft.com/office/drawing/2014/main" id="{F3C87AC7-0153-F642-96B2-ACA930CA718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7" name="Group 86">
              <a:extLst>
                <a:ext uri="{FF2B5EF4-FFF2-40B4-BE49-F238E27FC236}">
                  <a16:creationId xmlns:a16="http://schemas.microsoft.com/office/drawing/2014/main" id="{411463A6-4C65-C04F-9BB6-93D439CDDE8E}"/>
                </a:ext>
              </a:extLst>
            </p:cNvPr>
            <p:cNvGrpSpPr/>
            <p:nvPr/>
          </p:nvGrpSpPr>
          <p:grpSpPr>
            <a:xfrm>
              <a:off x="3700055" y="5364900"/>
              <a:ext cx="160272" cy="313024"/>
              <a:chOff x="4229917" y="5785853"/>
              <a:chExt cx="256102" cy="532880"/>
            </a:xfrm>
          </p:grpSpPr>
          <p:sp>
            <p:nvSpPr>
              <p:cNvPr id="100" name="Smiley Face 99">
                <a:extLst>
                  <a:ext uri="{FF2B5EF4-FFF2-40B4-BE49-F238E27FC236}">
                    <a16:creationId xmlns:a16="http://schemas.microsoft.com/office/drawing/2014/main" id="{9884FB5C-8886-EB44-BE8C-049C9ED2FC1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01" name="Triangle 100">
                <a:extLst>
                  <a:ext uri="{FF2B5EF4-FFF2-40B4-BE49-F238E27FC236}">
                    <a16:creationId xmlns:a16="http://schemas.microsoft.com/office/drawing/2014/main" id="{324B499E-FC81-AA45-B6A7-D72677CCAB6C}"/>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8" name="Group 87">
              <a:extLst>
                <a:ext uri="{FF2B5EF4-FFF2-40B4-BE49-F238E27FC236}">
                  <a16:creationId xmlns:a16="http://schemas.microsoft.com/office/drawing/2014/main" id="{AAE2B7D0-5F50-8747-9FFD-E6F177E3004E}"/>
                </a:ext>
              </a:extLst>
            </p:cNvPr>
            <p:cNvGrpSpPr/>
            <p:nvPr/>
          </p:nvGrpSpPr>
          <p:grpSpPr>
            <a:xfrm>
              <a:off x="3627136" y="5562510"/>
              <a:ext cx="160272" cy="313024"/>
              <a:chOff x="4229917" y="5785853"/>
              <a:chExt cx="256102" cy="532880"/>
            </a:xfrm>
          </p:grpSpPr>
          <p:sp>
            <p:nvSpPr>
              <p:cNvPr id="98" name="Smiley Face 97">
                <a:extLst>
                  <a:ext uri="{FF2B5EF4-FFF2-40B4-BE49-F238E27FC236}">
                    <a16:creationId xmlns:a16="http://schemas.microsoft.com/office/drawing/2014/main" id="{BABEE729-41A0-E847-B4D0-CB34814EF9C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99" name="Triangle 98">
                <a:extLst>
                  <a:ext uri="{FF2B5EF4-FFF2-40B4-BE49-F238E27FC236}">
                    <a16:creationId xmlns:a16="http://schemas.microsoft.com/office/drawing/2014/main" id="{668934C3-FDCE-1447-97F3-50A308BF679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89" name="Group 88">
              <a:extLst>
                <a:ext uri="{FF2B5EF4-FFF2-40B4-BE49-F238E27FC236}">
                  <a16:creationId xmlns:a16="http://schemas.microsoft.com/office/drawing/2014/main" id="{F8DAD38F-F554-2B4F-BED2-9772325CE094}"/>
                </a:ext>
              </a:extLst>
            </p:cNvPr>
            <p:cNvGrpSpPr/>
            <p:nvPr/>
          </p:nvGrpSpPr>
          <p:grpSpPr>
            <a:xfrm>
              <a:off x="3957265" y="5648265"/>
              <a:ext cx="160272" cy="313024"/>
              <a:chOff x="4229917" y="5785853"/>
              <a:chExt cx="256102" cy="532880"/>
            </a:xfrm>
          </p:grpSpPr>
          <p:sp>
            <p:nvSpPr>
              <p:cNvPr id="96" name="Smiley Face 95">
                <a:extLst>
                  <a:ext uri="{FF2B5EF4-FFF2-40B4-BE49-F238E27FC236}">
                    <a16:creationId xmlns:a16="http://schemas.microsoft.com/office/drawing/2014/main" id="{0FAC121A-A00E-BD4C-99B2-AE26BA270EF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97" name="Triangle 96">
                <a:extLst>
                  <a:ext uri="{FF2B5EF4-FFF2-40B4-BE49-F238E27FC236}">
                    <a16:creationId xmlns:a16="http://schemas.microsoft.com/office/drawing/2014/main" id="{122271C9-9A35-664E-AD19-D1CECC5E138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90" name="Group 89">
              <a:extLst>
                <a:ext uri="{FF2B5EF4-FFF2-40B4-BE49-F238E27FC236}">
                  <a16:creationId xmlns:a16="http://schemas.microsoft.com/office/drawing/2014/main" id="{166DFA1D-1C40-824B-958A-599649A61555}"/>
                </a:ext>
              </a:extLst>
            </p:cNvPr>
            <p:cNvGrpSpPr/>
            <p:nvPr/>
          </p:nvGrpSpPr>
          <p:grpSpPr>
            <a:xfrm>
              <a:off x="4100573" y="5119824"/>
              <a:ext cx="160272" cy="313024"/>
              <a:chOff x="4229917" y="5785853"/>
              <a:chExt cx="256102" cy="532880"/>
            </a:xfrm>
          </p:grpSpPr>
          <p:sp>
            <p:nvSpPr>
              <p:cNvPr id="94" name="Smiley Face 93">
                <a:extLst>
                  <a:ext uri="{FF2B5EF4-FFF2-40B4-BE49-F238E27FC236}">
                    <a16:creationId xmlns:a16="http://schemas.microsoft.com/office/drawing/2014/main" id="{DC62C774-2FBE-E644-9600-EC1261F7C04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95" name="Triangle 94">
                <a:extLst>
                  <a:ext uri="{FF2B5EF4-FFF2-40B4-BE49-F238E27FC236}">
                    <a16:creationId xmlns:a16="http://schemas.microsoft.com/office/drawing/2014/main" id="{E5E257DA-EF6A-D44D-BBE5-21FDA415D09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91" name="Group 90">
              <a:extLst>
                <a:ext uri="{FF2B5EF4-FFF2-40B4-BE49-F238E27FC236}">
                  <a16:creationId xmlns:a16="http://schemas.microsoft.com/office/drawing/2014/main" id="{80E3712D-E29B-0B4E-9E20-668F9A2F3C92}"/>
                </a:ext>
              </a:extLst>
            </p:cNvPr>
            <p:cNvGrpSpPr/>
            <p:nvPr/>
          </p:nvGrpSpPr>
          <p:grpSpPr>
            <a:xfrm>
              <a:off x="3816420" y="5565250"/>
              <a:ext cx="160272" cy="313024"/>
              <a:chOff x="4229917" y="5785853"/>
              <a:chExt cx="256102" cy="532880"/>
            </a:xfrm>
          </p:grpSpPr>
          <p:sp>
            <p:nvSpPr>
              <p:cNvPr id="92" name="Smiley Face 91">
                <a:extLst>
                  <a:ext uri="{FF2B5EF4-FFF2-40B4-BE49-F238E27FC236}">
                    <a16:creationId xmlns:a16="http://schemas.microsoft.com/office/drawing/2014/main" id="{C9930DA6-0471-034C-9FD3-22C151EED17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93" name="Triangle 92">
                <a:extLst>
                  <a:ext uri="{FF2B5EF4-FFF2-40B4-BE49-F238E27FC236}">
                    <a16:creationId xmlns:a16="http://schemas.microsoft.com/office/drawing/2014/main" id="{9D191A4A-1CD1-0341-A468-CFF684101BFC}"/>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112" name="Group 111">
            <a:extLst>
              <a:ext uri="{FF2B5EF4-FFF2-40B4-BE49-F238E27FC236}">
                <a16:creationId xmlns:a16="http://schemas.microsoft.com/office/drawing/2014/main" id="{797E8E8C-F64F-9243-BB00-0DE6C1EFC4ED}"/>
              </a:ext>
            </a:extLst>
          </p:cNvPr>
          <p:cNvGrpSpPr/>
          <p:nvPr/>
        </p:nvGrpSpPr>
        <p:grpSpPr>
          <a:xfrm>
            <a:off x="1231088" y="5189097"/>
            <a:ext cx="748901" cy="841465"/>
            <a:chOff x="3627136" y="5119824"/>
            <a:chExt cx="748901" cy="841465"/>
          </a:xfrm>
        </p:grpSpPr>
        <p:grpSp>
          <p:nvGrpSpPr>
            <p:cNvPr id="113" name="Group 112">
              <a:extLst>
                <a:ext uri="{FF2B5EF4-FFF2-40B4-BE49-F238E27FC236}">
                  <a16:creationId xmlns:a16="http://schemas.microsoft.com/office/drawing/2014/main" id="{287E02EF-9E2E-1848-9C33-6E8EBF5A537E}"/>
                </a:ext>
              </a:extLst>
            </p:cNvPr>
            <p:cNvGrpSpPr/>
            <p:nvPr/>
          </p:nvGrpSpPr>
          <p:grpSpPr>
            <a:xfrm>
              <a:off x="3974627" y="5270995"/>
              <a:ext cx="160272" cy="313024"/>
              <a:chOff x="4229917" y="5785853"/>
              <a:chExt cx="256102" cy="532880"/>
            </a:xfrm>
          </p:grpSpPr>
          <p:sp>
            <p:nvSpPr>
              <p:cNvPr id="141" name="Smiley Face 140">
                <a:extLst>
                  <a:ext uri="{FF2B5EF4-FFF2-40B4-BE49-F238E27FC236}">
                    <a16:creationId xmlns:a16="http://schemas.microsoft.com/office/drawing/2014/main" id="{C19E3F9C-E101-6949-98B7-4AAAAF642A1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42" name="Triangle 141">
                <a:extLst>
                  <a:ext uri="{FF2B5EF4-FFF2-40B4-BE49-F238E27FC236}">
                    <a16:creationId xmlns:a16="http://schemas.microsoft.com/office/drawing/2014/main" id="{E3C46B0E-7AB2-0446-B4CD-CD0FA975485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4" name="Group 113">
              <a:extLst>
                <a:ext uri="{FF2B5EF4-FFF2-40B4-BE49-F238E27FC236}">
                  <a16:creationId xmlns:a16="http://schemas.microsoft.com/office/drawing/2014/main" id="{1B705FCF-8A2E-E248-B998-6D8D844B6B37}"/>
                </a:ext>
              </a:extLst>
            </p:cNvPr>
            <p:cNvGrpSpPr/>
            <p:nvPr/>
          </p:nvGrpSpPr>
          <p:grpSpPr>
            <a:xfrm>
              <a:off x="4127027" y="5423395"/>
              <a:ext cx="160272" cy="313024"/>
              <a:chOff x="4229917" y="5785853"/>
              <a:chExt cx="256102" cy="532880"/>
            </a:xfrm>
          </p:grpSpPr>
          <p:sp>
            <p:nvSpPr>
              <p:cNvPr id="139" name="Smiley Face 138">
                <a:extLst>
                  <a:ext uri="{FF2B5EF4-FFF2-40B4-BE49-F238E27FC236}">
                    <a16:creationId xmlns:a16="http://schemas.microsoft.com/office/drawing/2014/main" id="{B0E9D149-94A0-544E-A278-4E10A1066F6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40" name="Triangle 139">
                <a:extLst>
                  <a:ext uri="{FF2B5EF4-FFF2-40B4-BE49-F238E27FC236}">
                    <a16:creationId xmlns:a16="http://schemas.microsoft.com/office/drawing/2014/main" id="{2F028C7F-62A9-944C-A0F8-60963B2D6B9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5" name="Group 114">
              <a:extLst>
                <a:ext uri="{FF2B5EF4-FFF2-40B4-BE49-F238E27FC236}">
                  <a16:creationId xmlns:a16="http://schemas.microsoft.com/office/drawing/2014/main" id="{3A679FA4-956A-0A4D-901A-B5325160D608}"/>
                </a:ext>
              </a:extLst>
            </p:cNvPr>
            <p:cNvGrpSpPr/>
            <p:nvPr/>
          </p:nvGrpSpPr>
          <p:grpSpPr>
            <a:xfrm>
              <a:off x="3878017" y="5361253"/>
              <a:ext cx="160272" cy="313024"/>
              <a:chOff x="4229917" y="5785853"/>
              <a:chExt cx="256102" cy="532880"/>
            </a:xfrm>
          </p:grpSpPr>
          <p:sp>
            <p:nvSpPr>
              <p:cNvPr id="137" name="Smiley Face 136">
                <a:extLst>
                  <a:ext uri="{FF2B5EF4-FFF2-40B4-BE49-F238E27FC236}">
                    <a16:creationId xmlns:a16="http://schemas.microsoft.com/office/drawing/2014/main" id="{1950648D-7F59-4F45-A145-D051428C956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38" name="Triangle 137">
                <a:extLst>
                  <a:ext uri="{FF2B5EF4-FFF2-40B4-BE49-F238E27FC236}">
                    <a16:creationId xmlns:a16="http://schemas.microsoft.com/office/drawing/2014/main" id="{7DE76D24-E82F-0849-B830-7F7BF38D1EE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6" name="Group 115">
              <a:extLst>
                <a:ext uri="{FF2B5EF4-FFF2-40B4-BE49-F238E27FC236}">
                  <a16:creationId xmlns:a16="http://schemas.microsoft.com/office/drawing/2014/main" id="{24A5BC4B-947B-2742-B231-169E4A45ED49}"/>
                </a:ext>
              </a:extLst>
            </p:cNvPr>
            <p:cNvGrpSpPr/>
            <p:nvPr/>
          </p:nvGrpSpPr>
          <p:grpSpPr>
            <a:xfrm>
              <a:off x="4073302" y="5562510"/>
              <a:ext cx="160272" cy="313024"/>
              <a:chOff x="4229917" y="5785853"/>
              <a:chExt cx="256102" cy="532880"/>
            </a:xfrm>
          </p:grpSpPr>
          <p:sp>
            <p:nvSpPr>
              <p:cNvPr id="135" name="Smiley Face 134">
                <a:extLst>
                  <a:ext uri="{FF2B5EF4-FFF2-40B4-BE49-F238E27FC236}">
                    <a16:creationId xmlns:a16="http://schemas.microsoft.com/office/drawing/2014/main" id="{79FBD6D1-53DE-BE40-9AE9-7D21E9A84D7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36" name="Triangle 135">
                <a:extLst>
                  <a:ext uri="{FF2B5EF4-FFF2-40B4-BE49-F238E27FC236}">
                    <a16:creationId xmlns:a16="http://schemas.microsoft.com/office/drawing/2014/main" id="{D7C8A854-852E-374C-B674-1F13AA30622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7" name="Group 116">
              <a:extLst>
                <a:ext uri="{FF2B5EF4-FFF2-40B4-BE49-F238E27FC236}">
                  <a16:creationId xmlns:a16="http://schemas.microsoft.com/office/drawing/2014/main" id="{88504C52-D41F-3449-B6CB-592073D04AD4}"/>
                </a:ext>
              </a:extLst>
            </p:cNvPr>
            <p:cNvGrpSpPr/>
            <p:nvPr/>
          </p:nvGrpSpPr>
          <p:grpSpPr>
            <a:xfrm>
              <a:off x="4215765" y="5253132"/>
              <a:ext cx="160272" cy="313024"/>
              <a:chOff x="4229917" y="5785853"/>
              <a:chExt cx="256102" cy="532880"/>
            </a:xfrm>
          </p:grpSpPr>
          <p:sp>
            <p:nvSpPr>
              <p:cNvPr id="133" name="Smiley Face 132">
                <a:extLst>
                  <a:ext uri="{FF2B5EF4-FFF2-40B4-BE49-F238E27FC236}">
                    <a16:creationId xmlns:a16="http://schemas.microsoft.com/office/drawing/2014/main" id="{EB7035E0-3D32-C540-A884-99B1674C37D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34" name="Triangle 133">
                <a:extLst>
                  <a:ext uri="{FF2B5EF4-FFF2-40B4-BE49-F238E27FC236}">
                    <a16:creationId xmlns:a16="http://schemas.microsoft.com/office/drawing/2014/main" id="{D1682A47-8489-194D-A330-03C020EC605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8" name="Group 117">
              <a:extLst>
                <a:ext uri="{FF2B5EF4-FFF2-40B4-BE49-F238E27FC236}">
                  <a16:creationId xmlns:a16="http://schemas.microsoft.com/office/drawing/2014/main" id="{DAD91519-B2D7-C649-A316-654E3B13655C}"/>
                </a:ext>
              </a:extLst>
            </p:cNvPr>
            <p:cNvGrpSpPr/>
            <p:nvPr/>
          </p:nvGrpSpPr>
          <p:grpSpPr>
            <a:xfrm>
              <a:off x="3700055" y="5364900"/>
              <a:ext cx="160272" cy="313024"/>
              <a:chOff x="4229917" y="5785853"/>
              <a:chExt cx="256102" cy="532880"/>
            </a:xfrm>
          </p:grpSpPr>
          <p:sp>
            <p:nvSpPr>
              <p:cNvPr id="131" name="Smiley Face 130">
                <a:extLst>
                  <a:ext uri="{FF2B5EF4-FFF2-40B4-BE49-F238E27FC236}">
                    <a16:creationId xmlns:a16="http://schemas.microsoft.com/office/drawing/2014/main" id="{F982D7FA-DEC6-784D-9FB9-B0BE9E88AD6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32" name="Triangle 131">
                <a:extLst>
                  <a:ext uri="{FF2B5EF4-FFF2-40B4-BE49-F238E27FC236}">
                    <a16:creationId xmlns:a16="http://schemas.microsoft.com/office/drawing/2014/main" id="{37F67302-E3EB-A940-BA34-A5956C55809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19" name="Group 118">
              <a:extLst>
                <a:ext uri="{FF2B5EF4-FFF2-40B4-BE49-F238E27FC236}">
                  <a16:creationId xmlns:a16="http://schemas.microsoft.com/office/drawing/2014/main" id="{A55449F1-19DC-7142-8935-2C5D21C9FF71}"/>
                </a:ext>
              </a:extLst>
            </p:cNvPr>
            <p:cNvGrpSpPr/>
            <p:nvPr/>
          </p:nvGrpSpPr>
          <p:grpSpPr>
            <a:xfrm>
              <a:off x="3627136" y="5562510"/>
              <a:ext cx="160272" cy="313024"/>
              <a:chOff x="4229917" y="5785853"/>
              <a:chExt cx="256102" cy="532880"/>
            </a:xfrm>
          </p:grpSpPr>
          <p:sp>
            <p:nvSpPr>
              <p:cNvPr id="129" name="Smiley Face 128">
                <a:extLst>
                  <a:ext uri="{FF2B5EF4-FFF2-40B4-BE49-F238E27FC236}">
                    <a16:creationId xmlns:a16="http://schemas.microsoft.com/office/drawing/2014/main" id="{0236F10F-FC75-1149-BC74-FBA0BCD1806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30" name="Triangle 129">
                <a:extLst>
                  <a:ext uri="{FF2B5EF4-FFF2-40B4-BE49-F238E27FC236}">
                    <a16:creationId xmlns:a16="http://schemas.microsoft.com/office/drawing/2014/main" id="{898A6476-065B-7143-933A-A4DEB4593DE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20" name="Group 119">
              <a:extLst>
                <a:ext uri="{FF2B5EF4-FFF2-40B4-BE49-F238E27FC236}">
                  <a16:creationId xmlns:a16="http://schemas.microsoft.com/office/drawing/2014/main" id="{8A95261B-4AED-574C-8B8F-80E977B0672D}"/>
                </a:ext>
              </a:extLst>
            </p:cNvPr>
            <p:cNvGrpSpPr/>
            <p:nvPr/>
          </p:nvGrpSpPr>
          <p:grpSpPr>
            <a:xfrm>
              <a:off x="3957265" y="5648265"/>
              <a:ext cx="160272" cy="313024"/>
              <a:chOff x="4229917" y="5785853"/>
              <a:chExt cx="256102" cy="532880"/>
            </a:xfrm>
          </p:grpSpPr>
          <p:sp>
            <p:nvSpPr>
              <p:cNvPr id="127" name="Smiley Face 126">
                <a:extLst>
                  <a:ext uri="{FF2B5EF4-FFF2-40B4-BE49-F238E27FC236}">
                    <a16:creationId xmlns:a16="http://schemas.microsoft.com/office/drawing/2014/main" id="{B69E3328-9285-684A-BB53-EAE8BB465C5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28" name="Triangle 127">
                <a:extLst>
                  <a:ext uri="{FF2B5EF4-FFF2-40B4-BE49-F238E27FC236}">
                    <a16:creationId xmlns:a16="http://schemas.microsoft.com/office/drawing/2014/main" id="{90EF6354-D3ED-334F-AC58-304CE516236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21" name="Group 120">
              <a:extLst>
                <a:ext uri="{FF2B5EF4-FFF2-40B4-BE49-F238E27FC236}">
                  <a16:creationId xmlns:a16="http://schemas.microsoft.com/office/drawing/2014/main" id="{1EBF2D93-7007-774B-B722-4E1921F25614}"/>
                </a:ext>
              </a:extLst>
            </p:cNvPr>
            <p:cNvGrpSpPr/>
            <p:nvPr/>
          </p:nvGrpSpPr>
          <p:grpSpPr>
            <a:xfrm>
              <a:off x="4100573" y="5119824"/>
              <a:ext cx="160272" cy="313024"/>
              <a:chOff x="4229917" y="5785853"/>
              <a:chExt cx="256102" cy="532880"/>
            </a:xfrm>
          </p:grpSpPr>
          <p:sp>
            <p:nvSpPr>
              <p:cNvPr id="125" name="Smiley Face 124">
                <a:extLst>
                  <a:ext uri="{FF2B5EF4-FFF2-40B4-BE49-F238E27FC236}">
                    <a16:creationId xmlns:a16="http://schemas.microsoft.com/office/drawing/2014/main" id="{74B50810-F952-C54B-9E74-B551B5A23C1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26" name="Triangle 125">
                <a:extLst>
                  <a:ext uri="{FF2B5EF4-FFF2-40B4-BE49-F238E27FC236}">
                    <a16:creationId xmlns:a16="http://schemas.microsoft.com/office/drawing/2014/main" id="{B20BD310-8E25-3A43-AD0A-9B4051B6E2F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22" name="Group 121">
              <a:extLst>
                <a:ext uri="{FF2B5EF4-FFF2-40B4-BE49-F238E27FC236}">
                  <a16:creationId xmlns:a16="http://schemas.microsoft.com/office/drawing/2014/main" id="{3F69A95F-A56E-4147-94C0-DD562667613E}"/>
                </a:ext>
              </a:extLst>
            </p:cNvPr>
            <p:cNvGrpSpPr/>
            <p:nvPr/>
          </p:nvGrpSpPr>
          <p:grpSpPr>
            <a:xfrm>
              <a:off x="3816420" y="5565250"/>
              <a:ext cx="160272" cy="313024"/>
              <a:chOff x="4229917" y="5785853"/>
              <a:chExt cx="256102" cy="532880"/>
            </a:xfrm>
          </p:grpSpPr>
          <p:sp>
            <p:nvSpPr>
              <p:cNvPr id="123" name="Smiley Face 122">
                <a:extLst>
                  <a:ext uri="{FF2B5EF4-FFF2-40B4-BE49-F238E27FC236}">
                    <a16:creationId xmlns:a16="http://schemas.microsoft.com/office/drawing/2014/main" id="{3AC5886B-95C6-1948-9225-041DE2D4B95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24" name="Triangle 123">
                <a:extLst>
                  <a:ext uri="{FF2B5EF4-FFF2-40B4-BE49-F238E27FC236}">
                    <a16:creationId xmlns:a16="http://schemas.microsoft.com/office/drawing/2014/main" id="{E305E9DA-ADF4-FA41-B5FB-E32127E6BBA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143" name="Group 142">
            <a:extLst>
              <a:ext uri="{FF2B5EF4-FFF2-40B4-BE49-F238E27FC236}">
                <a16:creationId xmlns:a16="http://schemas.microsoft.com/office/drawing/2014/main" id="{7202A86F-D5E4-F04F-A987-05DF6EB44DD7}"/>
              </a:ext>
            </a:extLst>
          </p:cNvPr>
          <p:cNvGrpSpPr/>
          <p:nvPr/>
        </p:nvGrpSpPr>
        <p:grpSpPr>
          <a:xfrm>
            <a:off x="7683101" y="2132313"/>
            <a:ext cx="748901" cy="841465"/>
            <a:chOff x="3627136" y="5119824"/>
            <a:chExt cx="748901" cy="841465"/>
          </a:xfrm>
        </p:grpSpPr>
        <p:grpSp>
          <p:nvGrpSpPr>
            <p:cNvPr id="144" name="Group 143">
              <a:extLst>
                <a:ext uri="{FF2B5EF4-FFF2-40B4-BE49-F238E27FC236}">
                  <a16:creationId xmlns:a16="http://schemas.microsoft.com/office/drawing/2014/main" id="{F576F533-485E-2F4F-80F9-B8761A33FB87}"/>
                </a:ext>
              </a:extLst>
            </p:cNvPr>
            <p:cNvGrpSpPr/>
            <p:nvPr/>
          </p:nvGrpSpPr>
          <p:grpSpPr>
            <a:xfrm>
              <a:off x="3974627" y="5270995"/>
              <a:ext cx="160272" cy="313024"/>
              <a:chOff x="4229917" y="5785853"/>
              <a:chExt cx="256102" cy="532880"/>
            </a:xfrm>
          </p:grpSpPr>
          <p:sp>
            <p:nvSpPr>
              <p:cNvPr id="172" name="Smiley Face 171">
                <a:extLst>
                  <a:ext uri="{FF2B5EF4-FFF2-40B4-BE49-F238E27FC236}">
                    <a16:creationId xmlns:a16="http://schemas.microsoft.com/office/drawing/2014/main" id="{CB0F83FE-7866-0343-A24D-F3DC115429B3}"/>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73" name="Triangle 172">
                <a:extLst>
                  <a:ext uri="{FF2B5EF4-FFF2-40B4-BE49-F238E27FC236}">
                    <a16:creationId xmlns:a16="http://schemas.microsoft.com/office/drawing/2014/main" id="{68C79795-4481-5D41-AFCD-0562CA55F6C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45" name="Group 144">
              <a:extLst>
                <a:ext uri="{FF2B5EF4-FFF2-40B4-BE49-F238E27FC236}">
                  <a16:creationId xmlns:a16="http://schemas.microsoft.com/office/drawing/2014/main" id="{7A0CE90B-A4F0-D740-A2F6-20EEB1533286}"/>
                </a:ext>
              </a:extLst>
            </p:cNvPr>
            <p:cNvGrpSpPr/>
            <p:nvPr/>
          </p:nvGrpSpPr>
          <p:grpSpPr>
            <a:xfrm>
              <a:off x="4127027" y="5423395"/>
              <a:ext cx="160272" cy="313024"/>
              <a:chOff x="4229917" y="5785853"/>
              <a:chExt cx="256102" cy="532880"/>
            </a:xfrm>
          </p:grpSpPr>
          <p:sp>
            <p:nvSpPr>
              <p:cNvPr id="170" name="Smiley Face 169">
                <a:extLst>
                  <a:ext uri="{FF2B5EF4-FFF2-40B4-BE49-F238E27FC236}">
                    <a16:creationId xmlns:a16="http://schemas.microsoft.com/office/drawing/2014/main" id="{69DA9E70-C427-1440-914A-BBFDC7B2D118}"/>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71" name="Triangle 170">
                <a:extLst>
                  <a:ext uri="{FF2B5EF4-FFF2-40B4-BE49-F238E27FC236}">
                    <a16:creationId xmlns:a16="http://schemas.microsoft.com/office/drawing/2014/main" id="{F45DAF9F-4E1E-F241-9C6B-A18AFDC0352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46" name="Group 145">
              <a:extLst>
                <a:ext uri="{FF2B5EF4-FFF2-40B4-BE49-F238E27FC236}">
                  <a16:creationId xmlns:a16="http://schemas.microsoft.com/office/drawing/2014/main" id="{AA04F9DC-7558-FF4C-984D-8D196112946D}"/>
                </a:ext>
              </a:extLst>
            </p:cNvPr>
            <p:cNvGrpSpPr/>
            <p:nvPr/>
          </p:nvGrpSpPr>
          <p:grpSpPr>
            <a:xfrm>
              <a:off x="3878017" y="5361253"/>
              <a:ext cx="160272" cy="313024"/>
              <a:chOff x="4229917" y="5785853"/>
              <a:chExt cx="256102" cy="532880"/>
            </a:xfrm>
          </p:grpSpPr>
          <p:sp>
            <p:nvSpPr>
              <p:cNvPr id="168" name="Smiley Face 167">
                <a:extLst>
                  <a:ext uri="{FF2B5EF4-FFF2-40B4-BE49-F238E27FC236}">
                    <a16:creationId xmlns:a16="http://schemas.microsoft.com/office/drawing/2014/main" id="{A020C764-2AEF-6F43-9357-E95E9802C3C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69" name="Triangle 168">
                <a:extLst>
                  <a:ext uri="{FF2B5EF4-FFF2-40B4-BE49-F238E27FC236}">
                    <a16:creationId xmlns:a16="http://schemas.microsoft.com/office/drawing/2014/main" id="{65AC6C9C-BF9B-3449-9631-4955F7AAECCF}"/>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47" name="Group 146">
              <a:extLst>
                <a:ext uri="{FF2B5EF4-FFF2-40B4-BE49-F238E27FC236}">
                  <a16:creationId xmlns:a16="http://schemas.microsoft.com/office/drawing/2014/main" id="{1B2C2717-D7F1-FB4B-8755-4E743ADEE310}"/>
                </a:ext>
              </a:extLst>
            </p:cNvPr>
            <p:cNvGrpSpPr/>
            <p:nvPr/>
          </p:nvGrpSpPr>
          <p:grpSpPr>
            <a:xfrm>
              <a:off x="4073302" y="5562510"/>
              <a:ext cx="160272" cy="313024"/>
              <a:chOff x="4229917" y="5785853"/>
              <a:chExt cx="256102" cy="532880"/>
            </a:xfrm>
          </p:grpSpPr>
          <p:sp>
            <p:nvSpPr>
              <p:cNvPr id="166" name="Smiley Face 165">
                <a:extLst>
                  <a:ext uri="{FF2B5EF4-FFF2-40B4-BE49-F238E27FC236}">
                    <a16:creationId xmlns:a16="http://schemas.microsoft.com/office/drawing/2014/main" id="{DC526B6B-2B71-8745-B9C8-9579F08B122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67" name="Triangle 166">
                <a:extLst>
                  <a:ext uri="{FF2B5EF4-FFF2-40B4-BE49-F238E27FC236}">
                    <a16:creationId xmlns:a16="http://schemas.microsoft.com/office/drawing/2014/main" id="{FE22DC20-14F4-E44E-BA2F-FF56DDE1203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48" name="Group 147">
              <a:extLst>
                <a:ext uri="{FF2B5EF4-FFF2-40B4-BE49-F238E27FC236}">
                  <a16:creationId xmlns:a16="http://schemas.microsoft.com/office/drawing/2014/main" id="{8E492976-E8C0-0D4B-808C-01309B5334B5}"/>
                </a:ext>
              </a:extLst>
            </p:cNvPr>
            <p:cNvGrpSpPr/>
            <p:nvPr/>
          </p:nvGrpSpPr>
          <p:grpSpPr>
            <a:xfrm>
              <a:off x="4215765" y="5253132"/>
              <a:ext cx="160272" cy="313024"/>
              <a:chOff x="4229917" y="5785853"/>
              <a:chExt cx="256102" cy="532880"/>
            </a:xfrm>
          </p:grpSpPr>
          <p:sp>
            <p:nvSpPr>
              <p:cNvPr id="164" name="Smiley Face 163">
                <a:extLst>
                  <a:ext uri="{FF2B5EF4-FFF2-40B4-BE49-F238E27FC236}">
                    <a16:creationId xmlns:a16="http://schemas.microsoft.com/office/drawing/2014/main" id="{94D31251-343E-7744-9313-24185B4665CF}"/>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65" name="Triangle 164">
                <a:extLst>
                  <a:ext uri="{FF2B5EF4-FFF2-40B4-BE49-F238E27FC236}">
                    <a16:creationId xmlns:a16="http://schemas.microsoft.com/office/drawing/2014/main" id="{0B906A8F-3FAE-5444-8577-7648D43D35E1}"/>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49" name="Group 148">
              <a:extLst>
                <a:ext uri="{FF2B5EF4-FFF2-40B4-BE49-F238E27FC236}">
                  <a16:creationId xmlns:a16="http://schemas.microsoft.com/office/drawing/2014/main" id="{4A5E8E73-0F0A-5B40-8B6B-A60BBB800848}"/>
                </a:ext>
              </a:extLst>
            </p:cNvPr>
            <p:cNvGrpSpPr/>
            <p:nvPr/>
          </p:nvGrpSpPr>
          <p:grpSpPr>
            <a:xfrm>
              <a:off x="3700055" y="5364900"/>
              <a:ext cx="160272" cy="313024"/>
              <a:chOff x="4229917" y="5785853"/>
              <a:chExt cx="256102" cy="532880"/>
            </a:xfrm>
          </p:grpSpPr>
          <p:sp>
            <p:nvSpPr>
              <p:cNvPr id="162" name="Smiley Face 161">
                <a:extLst>
                  <a:ext uri="{FF2B5EF4-FFF2-40B4-BE49-F238E27FC236}">
                    <a16:creationId xmlns:a16="http://schemas.microsoft.com/office/drawing/2014/main" id="{B5B83CA0-E41F-A44F-900B-1D1BB02B904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63" name="Triangle 162">
                <a:extLst>
                  <a:ext uri="{FF2B5EF4-FFF2-40B4-BE49-F238E27FC236}">
                    <a16:creationId xmlns:a16="http://schemas.microsoft.com/office/drawing/2014/main" id="{576DF520-98CE-8347-AC44-6E228B168E1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50" name="Group 149">
              <a:extLst>
                <a:ext uri="{FF2B5EF4-FFF2-40B4-BE49-F238E27FC236}">
                  <a16:creationId xmlns:a16="http://schemas.microsoft.com/office/drawing/2014/main" id="{BED9F30E-15A7-E84A-BF5C-C18BC921774F}"/>
                </a:ext>
              </a:extLst>
            </p:cNvPr>
            <p:cNvGrpSpPr/>
            <p:nvPr/>
          </p:nvGrpSpPr>
          <p:grpSpPr>
            <a:xfrm>
              <a:off x="3627136" y="5562510"/>
              <a:ext cx="160272" cy="313024"/>
              <a:chOff x="4229917" y="5785853"/>
              <a:chExt cx="256102" cy="532880"/>
            </a:xfrm>
          </p:grpSpPr>
          <p:sp>
            <p:nvSpPr>
              <p:cNvPr id="160" name="Smiley Face 159">
                <a:extLst>
                  <a:ext uri="{FF2B5EF4-FFF2-40B4-BE49-F238E27FC236}">
                    <a16:creationId xmlns:a16="http://schemas.microsoft.com/office/drawing/2014/main" id="{E4FF1F6C-6F55-C24C-BACB-2AA4A32740C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61" name="Triangle 160">
                <a:extLst>
                  <a:ext uri="{FF2B5EF4-FFF2-40B4-BE49-F238E27FC236}">
                    <a16:creationId xmlns:a16="http://schemas.microsoft.com/office/drawing/2014/main" id="{B73E1931-DEBB-3944-A5A8-0F24843682D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51" name="Group 150">
              <a:extLst>
                <a:ext uri="{FF2B5EF4-FFF2-40B4-BE49-F238E27FC236}">
                  <a16:creationId xmlns:a16="http://schemas.microsoft.com/office/drawing/2014/main" id="{6786E6C7-C968-C742-B53E-2E52B623FD02}"/>
                </a:ext>
              </a:extLst>
            </p:cNvPr>
            <p:cNvGrpSpPr/>
            <p:nvPr/>
          </p:nvGrpSpPr>
          <p:grpSpPr>
            <a:xfrm>
              <a:off x="3957265" y="5648265"/>
              <a:ext cx="160272" cy="313024"/>
              <a:chOff x="4229917" y="5785853"/>
              <a:chExt cx="256102" cy="532880"/>
            </a:xfrm>
          </p:grpSpPr>
          <p:sp>
            <p:nvSpPr>
              <p:cNvPr id="158" name="Smiley Face 157">
                <a:extLst>
                  <a:ext uri="{FF2B5EF4-FFF2-40B4-BE49-F238E27FC236}">
                    <a16:creationId xmlns:a16="http://schemas.microsoft.com/office/drawing/2014/main" id="{370F5942-C276-224C-A402-0209B366F3A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59" name="Triangle 158">
                <a:extLst>
                  <a:ext uri="{FF2B5EF4-FFF2-40B4-BE49-F238E27FC236}">
                    <a16:creationId xmlns:a16="http://schemas.microsoft.com/office/drawing/2014/main" id="{39C46636-81C3-5A41-B001-4066F646E45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52" name="Group 151">
              <a:extLst>
                <a:ext uri="{FF2B5EF4-FFF2-40B4-BE49-F238E27FC236}">
                  <a16:creationId xmlns:a16="http://schemas.microsoft.com/office/drawing/2014/main" id="{00108AB6-7FEB-144D-8EEB-6C91CC30BDE5}"/>
                </a:ext>
              </a:extLst>
            </p:cNvPr>
            <p:cNvGrpSpPr/>
            <p:nvPr/>
          </p:nvGrpSpPr>
          <p:grpSpPr>
            <a:xfrm>
              <a:off x="4100573" y="5119824"/>
              <a:ext cx="160272" cy="313024"/>
              <a:chOff x="4229917" y="5785853"/>
              <a:chExt cx="256102" cy="532880"/>
            </a:xfrm>
          </p:grpSpPr>
          <p:sp>
            <p:nvSpPr>
              <p:cNvPr id="156" name="Smiley Face 155">
                <a:extLst>
                  <a:ext uri="{FF2B5EF4-FFF2-40B4-BE49-F238E27FC236}">
                    <a16:creationId xmlns:a16="http://schemas.microsoft.com/office/drawing/2014/main" id="{19002FA0-48E3-2C4C-AB68-9BEDC09722D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57" name="Triangle 156">
                <a:extLst>
                  <a:ext uri="{FF2B5EF4-FFF2-40B4-BE49-F238E27FC236}">
                    <a16:creationId xmlns:a16="http://schemas.microsoft.com/office/drawing/2014/main" id="{FB5B6237-5475-F74A-85B5-6FDCE44DA4A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53" name="Group 152">
              <a:extLst>
                <a:ext uri="{FF2B5EF4-FFF2-40B4-BE49-F238E27FC236}">
                  <a16:creationId xmlns:a16="http://schemas.microsoft.com/office/drawing/2014/main" id="{86065388-200F-BE46-A41B-A08ECB9ADD7D}"/>
                </a:ext>
              </a:extLst>
            </p:cNvPr>
            <p:cNvGrpSpPr/>
            <p:nvPr/>
          </p:nvGrpSpPr>
          <p:grpSpPr>
            <a:xfrm>
              <a:off x="3816420" y="5565250"/>
              <a:ext cx="160272" cy="313024"/>
              <a:chOff x="4229917" y="5785853"/>
              <a:chExt cx="256102" cy="532880"/>
            </a:xfrm>
          </p:grpSpPr>
          <p:sp>
            <p:nvSpPr>
              <p:cNvPr id="154" name="Smiley Face 153">
                <a:extLst>
                  <a:ext uri="{FF2B5EF4-FFF2-40B4-BE49-F238E27FC236}">
                    <a16:creationId xmlns:a16="http://schemas.microsoft.com/office/drawing/2014/main" id="{E3F1C5FC-7456-DD42-B572-95E9A38B9DF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55" name="Triangle 154">
                <a:extLst>
                  <a:ext uri="{FF2B5EF4-FFF2-40B4-BE49-F238E27FC236}">
                    <a16:creationId xmlns:a16="http://schemas.microsoft.com/office/drawing/2014/main" id="{C407D114-4808-8D4C-B419-AA2634D22C3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174" name="Group 173">
            <a:extLst>
              <a:ext uri="{FF2B5EF4-FFF2-40B4-BE49-F238E27FC236}">
                <a16:creationId xmlns:a16="http://schemas.microsoft.com/office/drawing/2014/main" id="{27A1ADFD-9AA7-D840-A5B5-4BE0A1B828CB}"/>
              </a:ext>
            </a:extLst>
          </p:cNvPr>
          <p:cNvGrpSpPr/>
          <p:nvPr/>
        </p:nvGrpSpPr>
        <p:grpSpPr>
          <a:xfrm>
            <a:off x="7562327" y="2452777"/>
            <a:ext cx="748901" cy="841465"/>
            <a:chOff x="3627136" y="5119824"/>
            <a:chExt cx="748901" cy="841465"/>
          </a:xfrm>
        </p:grpSpPr>
        <p:grpSp>
          <p:nvGrpSpPr>
            <p:cNvPr id="175" name="Group 174">
              <a:extLst>
                <a:ext uri="{FF2B5EF4-FFF2-40B4-BE49-F238E27FC236}">
                  <a16:creationId xmlns:a16="http://schemas.microsoft.com/office/drawing/2014/main" id="{60566A67-1687-6044-B673-623A96C4FE8B}"/>
                </a:ext>
              </a:extLst>
            </p:cNvPr>
            <p:cNvGrpSpPr/>
            <p:nvPr/>
          </p:nvGrpSpPr>
          <p:grpSpPr>
            <a:xfrm>
              <a:off x="3974627" y="5270995"/>
              <a:ext cx="160272" cy="313024"/>
              <a:chOff x="4229917" y="5785853"/>
              <a:chExt cx="256102" cy="532880"/>
            </a:xfrm>
          </p:grpSpPr>
          <p:sp>
            <p:nvSpPr>
              <p:cNvPr id="203" name="Smiley Face 202">
                <a:extLst>
                  <a:ext uri="{FF2B5EF4-FFF2-40B4-BE49-F238E27FC236}">
                    <a16:creationId xmlns:a16="http://schemas.microsoft.com/office/drawing/2014/main" id="{8EC9A2E3-BC09-F548-9654-E88F431E7A6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04" name="Triangle 203">
                <a:extLst>
                  <a:ext uri="{FF2B5EF4-FFF2-40B4-BE49-F238E27FC236}">
                    <a16:creationId xmlns:a16="http://schemas.microsoft.com/office/drawing/2014/main" id="{1577F6CF-96D6-2040-BDE9-DBBAE2F8105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76" name="Group 175">
              <a:extLst>
                <a:ext uri="{FF2B5EF4-FFF2-40B4-BE49-F238E27FC236}">
                  <a16:creationId xmlns:a16="http://schemas.microsoft.com/office/drawing/2014/main" id="{2DDF77F5-705A-554C-A122-2990FABC0DE8}"/>
                </a:ext>
              </a:extLst>
            </p:cNvPr>
            <p:cNvGrpSpPr/>
            <p:nvPr/>
          </p:nvGrpSpPr>
          <p:grpSpPr>
            <a:xfrm>
              <a:off x="4127027" y="5423395"/>
              <a:ext cx="160272" cy="313024"/>
              <a:chOff x="4229917" y="5785853"/>
              <a:chExt cx="256102" cy="532880"/>
            </a:xfrm>
          </p:grpSpPr>
          <p:sp>
            <p:nvSpPr>
              <p:cNvPr id="201" name="Smiley Face 200">
                <a:extLst>
                  <a:ext uri="{FF2B5EF4-FFF2-40B4-BE49-F238E27FC236}">
                    <a16:creationId xmlns:a16="http://schemas.microsoft.com/office/drawing/2014/main" id="{BBCB382E-7B55-C64A-BB12-45FDCAEC053A}"/>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02" name="Triangle 201">
                <a:extLst>
                  <a:ext uri="{FF2B5EF4-FFF2-40B4-BE49-F238E27FC236}">
                    <a16:creationId xmlns:a16="http://schemas.microsoft.com/office/drawing/2014/main" id="{53383CCE-7067-C745-8B3B-B9258D309E9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77" name="Group 176">
              <a:extLst>
                <a:ext uri="{FF2B5EF4-FFF2-40B4-BE49-F238E27FC236}">
                  <a16:creationId xmlns:a16="http://schemas.microsoft.com/office/drawing/2014/main" id="{29F1AF80-E6C6-964F-B000-FFC3EB82D7CC}"/>
                </a:ext>
              </a:extLst>
            </p:cNvPr>
            <p:cNvGrpSpPr/>
            <p:nvPr/>
          </p:nvGrpSpPr>
          <p:grpSpPr>
            <a:xfrm>
              <a:off x="3878017" y="5361253"/>
              <a:ext cx="160272" cy="313024"/>
              <a:chOff x="4229917" y="5785853"/>
              <a:chExt cx="256102" cy="532880"/>
            </a:xfrm>
          </p:grpSpPr>
          <p:sp>
            <p:nvSpPr>
              <p:cNvPr id="199" name="Smiley Face 198">
                <a:extLst>
                  <a:ext uri="{FF2B5EF4-FFF2-40B4-BE49-F238E27FC236}">
                    <a16:creationId xmlns:a16="http://schemas.microsoft.com/office/drawing/2014/main" id="{2E928AC2-DB73-AA48-820C-BC96A6A8129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00" name="Triangle 199">
                <a:extLst>
                  <a:ext uri="{FF2B5EF4-FFF2-40B4-BE49-F238E27FC236}">
                    <a16:creationId xmlns:a16="http://schemas.microsoft.com/office/drawing/2014/main" id="{4DEA1B33-3B57-484A-94E8-ABF195B2E214}"/>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78" name="Group 177">
              <a:extLst>
                <a:ext uri="{FF2B5EF4-FFF2-40B4-BE49-F238E27FC236}">
                  <a16:creationId xmlns:a16="http://schemas.microsoft.com/office/drawing/2014/main" id="{0E54A664-3FA3-3F4C-A5EF-9EF8F9117642}"/>
                </a:ext>
              </a:extLst>
            </p:cNvPr>
            <p:cNvGrpSpPr/>
            <p:nvPr/>
          </p:nvGrpSpPr>
          <p:grpSpPr>
            <a:xfrm>
              <a:off x="4073302" y="5562510"/>
              <a:ext cx="160272" cy="313024"/>
              <a:chOff x="4229917" y="5785853"/>
              <a:chExt cx="256102" cy="532880"/>
            </a:xfrm>
          </p:grpSpPr>
          <p:sp>
            <p:nvSpPr>
              <p:cNvPr id="197" name="Smiley Face 196">
                <a:extLst>
                  <a:ext uri="{FF2B5EF4-FFF2-40B4-BE49-F238E27FC236}">
                    <a16:creationId xmlns:a16="http://schemas.microsoft.com/office/drawing/2014/main" id="{F4A117D7-8C02-D946-BB1F-3219D4AAC11A}"/>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98" name="Triangle 197">
                <a:extLst>
                  <a:ext uri="{FF2B5EF4-FFF2-40B4-BE49-F238E27FC236}">
                    <a16:creationId xmlns:a16="http://schemas.microsoft.com/office/drawing/2014/main" id="{B9EA639B-E602-D44B-8B2B-7B76A32781D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79" name="Group 178">
              <a:extLst>
                <a:ext uri="{FF2B5EF4-FFF2-40B4-BE49-F238E27FC236}">
                  <a16:creationId xmlns:a16="http://schemas.microsoft.com/office/drawing/2014/main" id="{84301679-906E-2A46-BA6B-D758C2DF94D6}"/>
                </a:ext>
              </a:extLst>
            </p:cNvPr>
            <p:cNvGrpSpPr/>
            <p:nvPr/>
          </p:nvGrpSpPr>
          <p:grpSpPr>
            <a:xfrm>
              <a:off x="4215765" y="5253132"/>
              <a:ext cx="160272" cy="313024"/>
              <a:chOff x="4229917" y="5785853"/>
              <a:chExt cx="256102" cy="532880"/>
            </a:xfrm>
          </p:grpSpPr>
          <p:sp>
            <p:nvSpPr>
              <p:cNvPr id="195" name="Smiley Face 194">
                <a:extLst>
                  <a:ext uri="{FF2B5EF4-FFF2-40B4-BE49-F238E27FC236}">
                    <a16:creationId xmlns:a16="http://schemas.microsoft.com/office/drawing/2014/main" id="{A166E6B0-B59D-4C40-98B2-FE694A2DE4A5}"/>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96" name="Triangle 195">
                <a:extLst>
                  <a:ext uri="{FF2B5EF4-FFF2-40B4-BE49-F238E27FC236}">
                    <a16:creationId xmlns:a16="http://schemas.microsoft.com/office/drawing/2014/main" id="{36886B68-D7E3-CB49-86B9-96E4F1B200DC}"/>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80" name="Group 179">
              <a:extLst>
                <a:ext uri="{FF2B5EF4-FFF2-40B4-BE49-F238E27FC236}">
                  <a16:creationId xmlns:a16="http://schemas.microsoft.com/office/drawing/2014/main" id="{C5D18B07-2D1C-9741-98E1-EF6773DC8598}"/>
                </a:ext>
              </a:extLst>
            </p:cNvPr>
            <p:cNvGrpSpPr/>
            <p:nvPr/>
          </p:nvGrpSpPr>
          <p:grpSpPr>
            <a:xfrm>
              <a:off x="3700055" y="5364900"/>
              <a:ext cx="160272" cy="313024"/>
              <a:chOff x="4229917" y="5785853"/>
              <a:chExt cx="256102" cy="532880"/>
            </a:xfrm>
          </p:grpSpPr>
          <p:sp>
            <p:nvSpPr>
              <p:cNvPr id="193" name="Smiley Face 192">
                <a:extLst>
                  <a:ext uri="{FF2B5EF4-FFF2-40B4-BE49-F238E27FC236}">
                    <a16:creationId xmlns:a16="http://schemas.microsoft.com/office/drawing/2014/main" id="{52965427-7BDF-4040-94AA-884ED8E44BA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94" name="Triangle 193">
                <a:extLst>
                  <a:ext uri="{FF2B5EF4-FFF2-40B4-BE49-F238E27FC236}">
                    <a16:creationId xmlns:a16="http://schemas.microsoft.com/office/drawing/2014/main" id="{20D96BEB-111E-294B-A01C-5DEE8305C19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81" name="Group 180">
              <a:extLst>
                <a:ext uri="{FF2B5EF4-FFF2-40B4-BE49-F238E27FC236}">
                  <a16:creationId xmlns:a16="http://schemas.microsoft.com/office/drawing/2014/main" id="{814203F2-6CDE-894E-B7ED-9DE4AD7D5155}"/>
                </a:ext>
              </a:extLst>
            </p:cNvPr>
            <p:cNvGrpSpPr/>
            <p:nvPr/>
          </p:nvGrpSpPr>
          <p:grpSpPr>
            <a:xfrm>
              <a:off x="3627136" y="5562510"/>
              <a:ext cx="160272" cy="313024"/>
              <a:chOff x="4229917" y="5785853"/>
              <a:chExt cx="256102" cy="532880"/>
            </a:xfrm>
          </p:grpSpPr>
          <p:sp>
            <p:nvSpPr>
              <p:cNvPr id="191" name="Smiley Face 190">
                <a:extLst>
                  <a:ext uri="{FF2B5EF4-FFF2-40B4-BE49-F238E27FC236}">
                    <a16:creationId xmlns:a16="http://schemas.microsoft.com/office/drawing/2014/main" id="{0D3A4E74-F24D-6746-A93A-8168778E2D7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92" name="Triangle 191">
                <a:extLst>
                  <a:ext uri="{FF2B5EF4-FFF2-40B4-BE49-F238E27FC236}">
                    <a16:creationId xmlns:a16="http://schemas.microsoft.com/office/drawing/2014/main" id="{F7F34EB7-7501-B745-A2BA-F0DD28C9FE2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82" name="Group 181">
              <a:extLst>
                <a:ext uri="{FF2B5EF4-FFF2-40B4-BE49-F238E27FC236}">
                  <a16:creationId xmlns:a16="http://schemas.microsoft.com/office/drawing/2014/main" id="{9994724A-FD70-C945-99C3-BC08071FD056}"/>
                </a:ext>
              </a:extLst>
            </p:cNvPr>
            <p:cNvGrpSpPr/>
            <p:nvPr/>
          </p:nvGrpSpPr>
          <p:grpSpPr>
            <a:xfrm>
              <a:off x="3957265" y="5648265"/>
              <a:ext cx="160272" cy="313024"/>
              <a:chOff x="4229917" y="5785853"/>
              <a:chExt cx="256102" cy="532880"/>
            </a:xfrm>
          </p:grpSpPr>
          <p:sp>
            <p:nvSpPr>
              <p:cNvPr id="189" name="Smiley Face 188">
                <a:extLst>
                  <a:ext uri="{FF2B5EF4-FFF2-40B4-BE49-F238E27FC236}">
                    <a16:creationId xmlns:a16="http://schemas.microsoft.com/office/drawing/2014/main" id="{B0FA417A-267F-4B46-9802-BE8C2761DEE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90" name="Triangle 189">
                <a:extLst>
                  <a:ext uri="{FF2B5EF4-FFF2-40B4-BE49-F238E27FC236}">
                    <a16:creationId xmlns:a16="http://schemas.microsoft.com/office/drawing/2014/main" id="{F5A1064C-0980-B344-9BF7-71131D9295B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83" name="Group 182">
              <a:extLst>
                <a:ext uri="{FF2B5EF4-FFF2-40B4-BE49-F238E27FC236}">
                  <a16:creationId xmlns:a16="http://schemas.microsoft.com/office/drawing/2014/main" id="{212769D4-79C6-5442-A276-9A1E8D49BF5D}"/>
                </a:ext>
              </a:extLst>
            </p:cNvPr>
            <p:cNvGrpSpPr/>
            <p:nvPr/>
          </p:nvGrpSpPr>
          <p:grpSpPr>
            <a:xfrm>
              <a:off x="4100573" y="5119824"/>
              <a:ext cx="160272" cy="313024"/>
              <a:chOff x="4229917" y="5785853"/>
              <a:chExt cx="256102" cy="532880"/>
            </a:xfrm>
          </p:grpSpPr>
          <p:sp>
            <p:nvSpPr>
              <p:cNvPr id="187" name="Smiley Face 186">
                <a:extLst>
                  <a:ext uri="{FF2B5EF4-FFF2-40B4-BE49-F238E27FC236}">
                    <a16:creationId xmlns:a16="http://schemas.microsoft.com/office/drawing/2014/main" id="{4EDBCC09-48DB-FA44-996D-51036C6562A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88" name="Triangle 187">
                <a:extLst>
                  <a:ext uri="{FF2B5EF4-FFF2-40B4-BE49-F238E27FC236}">
                    <a16:creationId xmlns:a16="http://schemas.microsoft.com/office/drawing/2014/main" id="{3F3111FF-8DF9-5F40-AB3E-B8D335456FB1}"/>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184" name="Group 183">
              <a:extLst>
                <a:ext uri="{FF2B5EF4-FFF2-40B4-BE49-F238E27FC236}">
                  <a16:creationId xmlns:a16="http://schemas.microsoft.com/office/drawing/2014/main" id="{3F82980C-B72A-C743-B89E-CE02AF745E10}"/>
                </a:ext>
              </a:extLst>
            </p:cNvPr>
            <p:cNvGrpSpPr/>
            <p:nvPr/>
          </p:nvGrpSpPr>
          <p:grpSpPr>
            <a:xfrm>
              <a:off x="3816420" y="5565250"/>
              <a:ext cx="160272" cy="313024"/>
              <a:chOff x="4229917" y="5785853"/>
              <a:chExt cx="256102" cy="532880"/>
            </a:xfrm>
          </p:grpSpPr>
          <p:sp>
            <p:nvSpPr>
              <p:cNvPr id="185" name="Smiley Face 184">
                <a:extLst>
                  <a:ext uri="{FF2B5EF4-FFF2-40B4-BE49-F238E27FC236}">
                    <a16:creationId xmlns:a16="http://schemas.microsoft.com/office/drawing/2014/main" id="{1414B90D-6C60-6548-A3E2-15520A4E1D3C}"/>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186" name="Triangle 185">
                <a:extLst>
                  <a:ext uri="{FF2B5EF4-FFF2-40B4-BE49-F238E27FC236}">
                    <a16:creationId xmlns:a16="http://schemas.microsoft.com/office/drawing/2014/main" id="{02607582-35C3-1A4D-8405-9956FAABB3A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205" name="Group 204">
            <a:extLst>
              <a:ext uri="{FF2B5EF4-FFF2-40B4-BE49-F238E27FC236}">
                <a16:creationId xmlns:a16="http://schemas.microsoft.com/office/drawing/2014/main" id="{04D96A9B-D18F-EB4E-83F8-140C910D410E}"/>
              </a:ext>
            </a:extLst>
          </p:cNvPr>
          <p:cNvGrpSpPr/>
          <p:nvPr/>
        </p:nvGrpSpPr>
        <p:grpSpPr>
          <a:xfrm>
            <a:off x="8129589" y="2505422"/>
            <a:ext cx="748901" cy="841465"/>
            <a:chOff x="3627136" y="5119824"/>
            <a:chExt cx="748901" cy="841465"/>
          </a:xfrm>
        </p:grpSpPr>
        <p:grpSp>
          <p:nvGrpSpPr>
            <p:cNvPr id="206" name="Group 205">
              <a:extLst>
                <a:ext uri="{FF2B5EF4-FFF2-40B4-BE49-F238E27FC236}">
                  <a16:creationId xmlns:a16="http://schemas.microsoft.com/office/drawing/2014/main" id="{E8DEDE1F-551D-CD47-A72A-09E3B779383F}"/>
                </a:ext>
              </a:extLst>
            </p:cNvPr>
            <p:cNvGrpSpPr/>
            <p:nvPr/>
          </p:nvGrpSpPr>
          <p:grpSpPr>
            <a:xfrm>
              <a:off x="3974627" y="5270995"/>
              <a:ext cx="160272" cy="313024"/>
              <a:chOff x="4229917" y="5785853"/>
              <a:chExt cx="256102" cy="532880"/>
            </a:xfrm>
          </p:grpSpPr>
          <p:sp>
            <p:nvSpPr>
              <p:cNvPr id="234" name="Smiley Face 233">
                <a:extLst>
                  <a:ext uri="{FF2B5EF4-FFF2-40B4-BE49-F238E27FC236}">
                    <a16:creationId xmlns:a16="http://schemas.microsoft.com/office/drawing/2014/main" id="{6700E112-0915-D841-AEE8-748A2DAC99C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35" name="Triangle 234">
                <a:extLst>
                  <a:ext uri="{FF2B5EF4-FFF2-40B4-BE49-F238E27FC236}">
                    <a16:creationId xmlns:a16="http://schemas.microsoft.com/office/drawing/2014/main" id="{F10CB494-ECA0-E64D-91FD-AE23A13763A1}"/>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07" name="Group 206">
              <a:extLst>
                <a:ext uri="{FF2B5EF4-FFF2-40B4-BE49-F238E27FC236}">
                  <a16:creationId xmlns:a16="http://schemas.microsoft.com/office/drawing/2014/main" id="{77D5F58E-CDA6-2643-9559-38345C53C9AD}"/>
                </a:ext>
              </a:extLst>
            </p:cNvPr>
            <p:cNvGrpSpPr/>
            <p:nvPr/>
          </p:nvGrpSpPr>
          <p:grpSpPr>
            <a:xfrm>
              <a:off x="4127027" y="5423395"/>
              <a:ext cx="160272" cy="313024"/>
              <a:chOff x="4229917" y="5785853"/>
              <a:chExt cx="256102" cy="532880"/>
            </a:xfrm>
          </p:grpSpPr>
          <p:sp>
            <p:nvSpPr>
              <p:cNvPr id="232" name="Smiley Face 231">
                <a:extLst>
                  <a:ext uri="{FF2B5EF4-FFF2-40B4-BE49-F238E27FC236}">
                    <a16:creationId xmlns:a16="http://schemas.microsoft.com/office/drawing/2014/main" id="{58CC9846-0DB5-8845-B043-E167AC3927E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33" name="Triangle 232">
                <a:extLst>
                  <a:ext uri="{FF2B5EF4-FFF2-40B4-BE49-F238E27FC236}">
                    <a16:creationId xmlns:a16="http://schemas.microsoft.com/office/drawing/2014/main" id="{FD212A5A-0097-D446-8AAB-9E1BCE45048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08" name="Group 207">
              <a:extLst>
                <a:ext uri="{FF2B5EF4-FFF2-40B4-BE49-F238E27FC236}">
                  <a16:creationId xmlns:a16="http://schemas.microsoft.com/office/drawing/2014/main" id="{1C146B79-AE9D-C649-B22C-9CA5445C2676}"/>
                </a:ext>
              </a:extLst>
            </p:cNvPr>
            <p:cNvGrpSpPr/>
            <p:nvPr/>
          </p:nvGrpSpPr>
          <p:grpSpPr>
            <a:xfrm>
              <a:off x="3878017" y="5361253"/>
              <a:ext cx="160272" cy="313024"/>
              <a:chOff x="4229917" y="5785853"/>
              <a:chExt cx="256102" cy="532880"/>
            </a:xfrm>
          </p:grpSpPr>
          <p:sp>
            <p:nvSpPr>
              <p:cNvPr id="230" name="Smiley Face 229">
                <a:extLst>
                  <a:ext uri="{FF2B5EF4-FFF2-40B4-BE49-F238E27FC236}">
                    <a16:creationId xmlns:a16="http://schemas.microsoft.com/office/drawing/2014/main" id="{7A062DD7-0F7A-1440-A362-BF335C6ED53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31" name="Triangle 230">
                <a:extLst>
                  <a:ext uri="{FF2B5EF4-FFF2-40B4-BE49-F238E27FC236}">
                    <a16:creationId xmlns:a16="http://schemas.microsoft.com/office/drawing/2014/main" id="{B599E3D6-3D87-8B42-B795-B35C9B4D0C5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09" name="Group 208">
              <a:extLst>
                <a:ext uri="{FF2B5EF4-FFF2-40B4-BE49-F238E27FC236}">
                  <a16:creationId xmlns:a16="http://schemas.microsoft.com/office/drawing/2014/main" id="{39F2AD16-3403-0442-B47D-A22D180A0E93}"/>
                </a:ext>
              </a:extLst>
            </p:cNvPr>
            <p:cNvGrpSpPr/>
            <p:nvPr/>
          </p:nvGrpSpPr>
          <p:grpSpPr>
            <a:xfrm>
              <a:off x="4073302" y="5562510"/>
              <a:ext cx="160272" cy="313024"/>
              <a:chOff x="4229917" y="5785853"/>
              <a:chExt cx="256102" cy="532880"/>
            </a:xfrm>
          </p:grpSpPr>
          <p:sp>
            <p:nvSpPr>
              <p:cNvPr id="228" name="Smiley Face 227">
                <a:extLst>
                  <a:ext uri="{FF2B5EF4-FFF2-40B4-BE49-F238E27FC236}">
                    <a16:creationId xmlns:a16="http://schemas.microsoft.com/office/drawing/2014/main" id="{1B0C992E-4C31-EC42-92F3-D62AA182BFF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29" name="Triangle 228">
                <a:extLst>
                  <a:ext uri="{FF2B5EF4-FFF2-40B4-BE49-F238E27FC236}">
                    <a16:creationId xmlns:a16="http://schemas.microsoft.com/office/drawing/2014/main" id="{3DB97BED-B58E-8C43-9B09-231CBB126FE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0" name="Group 209">
              <a:extLst>
                <a:ext uri="{FF2B5EF4-FFF2-40B4-BE49-F238E27FC236}">
                  <a16:creationId xmlns:a16="http://schemas.microsoft.com/office/drawing/2014/main" id="{1D18A836-5DAD-3C4B-870D-E08F6ADE41EA}"/>
                </a:ext>
              </a:extLst>
            </p:cNvPr>
            <p:cNvGrpSpPr/>
            <p:nvPr/>
          </p:nvGrpSpPr>
          <p:grpSpPr>
            <a:xfrm>
              <a:off x="4215765" y="5253132"/>
              <a:ext cx="160272" cy="313024"/>
              <a:chOff x="4229917" y="5785853"/>
              <a:chExt cx="256102" cy="532880"/>
            </a:xfrm>
          </p:grpSpPr>
          <p:sp>
            <p:nvSpPr>
              <p:cNvPr id="226" name="Smiley Face 225">
                <a:extLst>
                  <a:ext uri="{FF2B5EF4-FFF2-40B4-BE49-F238E27FC236}">
                    <a16:creationId xmlns:a16="http://schemas.microsoft.com/office/drawing/2014/main" id="{3346B95F-8B1F-3048-9357-B34221EF7DA3}"/>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27" name="Triangle 226">
                <a:extLst>
                  <a:ext uri="{FF2B5EF4-FFF2-40B4-BE49-F238E27FC236}">
                    <a16:creationId xmlns:a16="http://schemas.microsoft.com/office/drawing/2014/main" id="{991471C6-3506-4549-BC3D-9DFF5D4BB42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1" name="Group 210">
              <a:extLst>
                <a:ext uri="{FF2B5EF4-FFF2-40B4-BE49-F238E27FC236}">
                  <a16:creationId xmlns:a16="http://schemas.microsoft.com/office/drawing/2014/main" id="{9D1F7DFB-3BB1-064B-97DA-8F41D1540C29}"/>
                </a:ext>
              </a:extLst>
            </p:cNvPr>
            <p:cNvGrpSpPr/>
            <p:nvPr/>
          </p:nvGrpSpPr>
          <p:grpSpPr>
            <a:xfrm>
              <a:off x="3700055" y="5364900"/>
              <a:ext cx="160272" cy="313024"/>
              <a:chOff x="4229917" y="5785853"/>
              <a:chExt cx="256102" cy="532880"/>
            </a:xfrm>
          </p:grpSpPr>
          <p:sp>
            <p:nvSpPr>
              <p:cNvPr id="224" name="Smiley Face 223">
                <a:extLst>
                  <a:ext uri="{FF2B5EF4-FFF2-40B4-BE49-F238E27FC236}">
                    <a16:creationId xmlns:a16="http://schemas.microsoft.com/office/drawing/2014/main" id="{6B2DF8A0-810E-D34E-B582-C7DA321452B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25" name="Triangle 224">
                <a:extLst>
                  <a:ext uri="{FF2B5EF4-FFF2-40B4-BE49-F238E27FC236}">
                    <a16:creationId xmlns:a16="http://schemas.microsoft.com/office/drawing/2014/main" id="{218B1CEE-9690-1645-9632-87A5145C6E2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2" name="Group 211">
              <a:extLst>
                <a:ext uri="{FF2B5EF4-FFF2-40B4-BE49-F238E27FC236}">
                  <a16:creationId xmlns:a16="http://schemas.microsoft.com/office/drawing/2014/main" id="{E1CD4F00-A6DE-E04D-9EEB-EEEA5DD3E2FA}"/>
                </a:ext>
              </a:extLst>
            </p:cNvPr>
            <p:cNvGrpSpPr/>
            <p:nvPr/>
          </p:nvGrpSpPr>
          <p:grpSpPr>
            <a:xfrm>
              <a:off x="3627136" y="5562510"/>
              <a:ext cx="160272" cy="313024"/>
              <a:chOff x="4229917" y="5785853"/>
              <a:chExt cx="256102" cy="532880"/>
            </a:xfrm>
          </p:grpSpPr>
          <p:sp>
            <p:nvSpPr>
              <p:cNvPr id="222" name="Smiley Face 221">
                <a:extLst>
                  <a:ext uri="{FF2B5EF4-FFF2-40B4-BE49-F238E27FC236}">
                    <a16:creationId xmlns:a16="http://schemas.microsoft.com/office/drawing/2014/main" id="{D5AAD5D1-3A38-7F43-9B2B-804DDC35C4E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23" name="Triangle 222">
                <a:extLst>
                  <a:ext uri="{FF2B5EF4-FFF2-40B4-BE49-F238E27FC236}">
                    <a16:creationId xmlns:a16="http://schemas.microsoft.com/office/drawing/2014/main" id="{30753D55-609C-CE45-AA77-62E88EDD537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3" name="Group 212">
              <a:extLst>
                <a:ext uri="{FF2B5EF4-FFF2-40B4-BE49-F238E27FC236}">
                  <a16:creationId xmlns:a16="http://schemas.microsoft.com/office/drawing/2014/main" id="{3D37E225-7840-6444-AE9B-14BACB859408}"/>
                </a:ext>
              </a:extLst>
            </p:cNvPr>
            <p:cNvGrpSpPr/>
            <p:nvPr/>
          </p:nvGrpSpPr>
          <p:grpSpPr>
            <a:xfrm>
              <a:off x="3957265" y="5648265"/>
              <a:ext cx="160272" cy="313024"/>
              <a:chOff x="4229917" y="5785853"/>
              <a:chExt cx="256102" cy="532880"/>
            </a:xfrm>
          </p:grpSpPr>
          <p:sp>
            <p:nvSpPr>
              <p:cNvPr id="220" name="Smiley Face 219">
                <a:extLst>
                  <a:ext uri="{FF2B5EF4-FFF2-40B4-BE49-F238E27FC236}">
                    <a16:creationId xmlns:a16="http://schemas.microsoft.com/office/drawing/2014/main" id="{AAC652FE-7028-E243-BAD3-36D7B574BA0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21" name="Triangle 220">
                <a:extLst>
                  <a:ext uri="{FF2B5EF4-FFF2-40B4-BE49-F238E27FC236}">
                    <a16:creationId xmlns:a16="http://schemas.microsoft.com/office/drawing/2014/main" id="{B41AA3E3-BE77-0149-B1A7-C09EDBEC6C6A}"/>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4" name="Group 213">
              <a:extLst>
                <a:ext uri="{FF2B5EF4-FFF2-40B4-BE49-F238E27FC236}">
                  <a16:creationId xmlns:a16="http://schemas.microsoft.com/office/drawing/2014/main" id="{9EF50F1F-C088-7F4C-BFFB-BC768D75782F}"/>
                </a:ext>
              </a:extLst>
            </p:cNvPr>
            <p:cNvGrpSpPr/>
            <p:nvPr/>
          </p:nvGrpSpPr>
          <p:grpSpPr>
            <a:xfrm>
              <a:off x="4100573" y="5119824"/>
              <a:ext cx="160272" cy="313024"/>
              <a:chOff x="4229917" y="5785853"/>
              <a:chExt cx="256102" cy="532880"/>
            </a:xfrm>
          </p:grpSpPr>
          <p:sp>
            <p:nvSpPr>
              <p:cNvPr id="218" name="Smiley Face 217">
                <a:extLst>
                  <a:ext uri="{FF2B5EF4-FFF2-40B4-BE49-F238E27FC236}">
                    <a16:creationId xmlns:a16="http://schemas.microsoft.com/office/drawing/2014/main" id="{0B5AB235-1BB1-A544-BE28-F042FA6B889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19" name="Triangle 218">
                <a:extLst>
                  <a:ext uri="{FF2B5EF4-FFF2-40B4-BE49-F238E27FC236}">
                    <a16:creationId xmlns:a16="http://schemas.microsoft.com/office/drawing/2014/main" id="{45B06D88-CECF-D645-B188-5A6186CACF11}"/>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15" name="Group 214">
              <a:extLst>
                <a:ext uri="{FF2B5EF4-FFF2-40B4-BE49-F238E27FC236}">
                  <a16:creationId xmlns:a16="http://schemas.microsoft.com/office/drawing/2014/main" id="{7071F827-AB15-2141-B2AB-39144911284E}"/>
                </a:ext>
              </a:extLst>
            </p:cNvPr>
            <p:cNvGrpSpPr/>
            <p:nvPr/>
          </p:nvGrpSpPr>
          <p:grpSpPr>
            <a:xfrm>
              <a:off x="3816420" y="5565250"/>
              <a:ext cx="160272" cy="313024"/>
              <a:chOff x="4229917" y="5785853"/>
              <a:chExt cx="256102" cy="532880"/>
            </a:xfrm>
          </p:grpSpPr>
          <p:sp>
            <p:nvSpPr>
              <p:cNvPr id="216" name="Smiley Face 215">
                <a:extLst>
                  <a:ext uri="{FF2B5EF4-FFF2-40B4-BE49-F238E27FC236}">
                    <a16:creationId xmlns:a16="http://schemas.microsoft.com/office/drawing/2014/main" id="{A50D4D44-1A1C-AC44-BA3B-9A72F04CC7E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17" name="Triangle 216">
                <a:extLst>
                  <a:ext uri="{FF2B5EF4-FFF2-40B4-BE49-F238E27FC236}">
                    <a16:creationId xmlns:a16="http://schemas.microsoft.com/office/drawing/2014/main" id="{B60A973B-B7B1-FE4A-B8FF-00AED6EEF84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236" name="Group 235">
            <a:extLst>
              <a:ext uri="{FF2B5EF4-FFF2-40B4-BE49-F238E27FC236}">
                <a16:creationId xmlns:a16="http://schemas.microsoft.com/office/drawing/2014/main" id="{B49D735B-8B7F-EC4C-97DB-D41CF5F40894}"/>
              </a:ext>
            </a:extLst>
          </p:cNvPr>
          <p:cNvGrpSpPr/>
          <p:nvPr/>
        </p:nvGrpSpPr>
        <p:grpSpPr>
          <a:xfrm>
            <a:off x="8626045" y="2560715"/>
            <a:ext cx="748901" cy="841465"/>
            <a:chOff x="3627136" y="5119824"/>
            <a:chExt cx="748901" cy="841465"/>
          </a:xfrm>
        </p:grpSpPr>
        <p:grpSp>
          <p:nvGrpSpPr>
            <p:cNvPr id="237" name="Group 236">
              <a:extLst>
                <a:ext uri="{FF2B5EF4-FFF2-40B4-BE49-F238E27FC236}">
                  <a16:creationId xmlns:a16="http://schemas.microsoft.com/office/drawing/2014/main" id="{902D2682-66DE-654C-8784-D4F92310CE7B}"/>
                </a:ext>
              </a:extLst>
            </p:cNvPr>
            <p:cNvGrpSpPr/>
            <p:nvPr/>
          </p:nvGrpSpPr>
          <p:grpSpPr>
            <a:xfrm>
              <a:off x="3974627" y="5270995"/>
              <a:ext cx="160272" cy="313024"/>
              <a:chOff x="4229917" y="5785853"/>
              <a:chExt cx="256102" cy="532880"/>
            </a:xfrm>
          </p:grpSpPr>
          <p:sp>
            <p:nvSpPr>
              <p:cNvPr id="265" name="Smiley Face 264">
                <a:extLst>
                  <a:ext uri="{FF2B5EF4-FFF2-40B4-BE49-F238E27FC236}">
                    <a16:creationId xmlns:a16="http://schemas.microsoft.com/office/drawing/2014/main" id="{1F6CD3C7-F9DB-5B4A-8027-7AF20BB029F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66" name="Triangle 265">
                <a:extLst>
                  <a:ext uri="{FF2B5EF4-FFF2-40B4-BE49-F238E27FC236}">
                    <a16:creationId xmlns:a16="http://schemas.microsoft.com/office/drawing/2014/main" id="{BCDBB691-77DA-BD49-961F-40ECFE3507D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38" name="Group 237">
              <a:extLst>
                <a:ext uri="{FF2B5EF4-FFF2-40B4-BE49-F238E27FC236}">
                  <a16:creationId xmlns:a16="http://schemas.microsoft.com/office/drawing/2014/main" id="{10C5C1D6-5950-7048-B8B6-F4D72DB4870E}"/>
                </a:ext>
              </a:extLst>
            </p:cNvPr>
            <p:cNvGrpSpPr/>
            <p:nvPr/>
          </p:nvGrpSpPr>
          <p:grpSpPr>
            <a:xfrm>
              <a:off x="4127027" y="5423395"/>
              <a:ext cx="160272" cy="313024"/>
              <a:chOff x="4229917" y="5785853"/>
              <a:chExt cx="256102" cy="532880"/>
            </a:xfrm>
          </p:grpSpPr>
          <p:sp>
            <p:nvSpPr>
              <p:cNvPr id="263" name="Smiley Face 262">
                <a:extLst>
                  <a:ext uri="{FF2B5EF4-FFF2-40B4-BE49-F238E27FC236}">
                    <a16:creationId xmlns:a16="http://schemas.microsoft.com/office/drawing/2014/main" id="{16C66705-56C5-2049-8997-DF081E8BB94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64" name="Triangle 263">
                <a:extLst>
                  <a:ext uri="{FF2B5EF4-FFF2-40B4-BE49-F238E27FC236}">
                    <a16:creationId xmlns:a16="http://schemas.microsoft.com/office/drawing/2014/main" id="{00BCD947-5F7C-AA46-8FAE-208A1120F43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39" name="Group 238">
              <a:extLst>
                <a:ext uri="{FF2B5EF4-FFF2-40B4-BE49-F238E27FC236}">
                  <a16:creationId xmlns:a16="http://schemas.microsoft.com/office/drawing/2014/main" id="{E23B8F09-5C42-804C-868B-6C594CA82CE9}"/>
                </a:ext>
              </a:extLst>
            </p:cNvPr>
            <p:cNvGrpSpPr/>
            <p:nvPr/>
          </p:nvGrpSpPr>
          <p:grpSpPr>
            <a:xfrm>
              <a:off x="3878017" y="5361253"/>
              <a:ext cx="160272" cy="313024"/>
              <a:chOff x="4229917" y="5785853"/>
              <a:chExt cx="256102" cy="532880"/>
            </a:xfrm>
          </p:grpSpPr>
          <p:sp>
            <p:nvSpPr>
              <p:cNvPr id="261" name="Smiley Face 260">
                <a:extLst>
                  <a:ext uri="{FF2B5EF4-FFF2-40B4-BE49-F238E27FC236}">
                    <a16:creationId xmlns:a16="http://schemas.microsoft.com/office/drawing/2014/main" id="{3E1C077F-BE5B-A947-B264-56285D0DEFA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62" name="Triangle 261">
                <a:extLst>
                  <a:ext uri="{FF2B5EF4-FFF2-40B4-BE49-F238E27FC236}">
                    <a16:creationId xmlns:a16="http://schemas.microsoft.com/office/drawing/2014/main" id="{062E794B-3DE4-D34E-9CE1-AC3694FE9EB4}"/>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0" name="Group 239">
              <a:extLst>
                <a:ext uri="{FF2B5EF4-FFF2-40B4-BE49-F238E27FC236}">
                  <a16:creationId xmlns:a16="http://schemas.microsoft.com/office/drawing/2014/main" id="{19669966-B63A-3B44-B7D1-52B11755BE29}"/>
                </a:ext>
              </a:extLst>
            </p:cNvPr>
            <p:cNvGrpSpPr/>
            <p:nvPr/>
          </p:nvGrpSpPr>
          <p:grpSpPr>
            <a:xfrm>
              <a:off x="4073302" y="5562510"/>
              <a:ext cx="160272" cy="313024"/>
              <a:chOff x="4229917" y="5785853"/>
              <a:chExt cx="256102" cy="532880"/>
            </a:xfrm>
          </p:grpSpPr>
          <p:sp>
            <p:nvSpPr>
              <p:cNvPr id="259" name="Smiley Face 258">
                <a:extLst>
                  <a:ext uri="{FF2B5EF4-FFF2-40B4-BE49-F238E27FC236}">
                    <a16:creationId xmlns:a16="http://schemas.microsoft.com/office/drawing/2014/main" id="{FEF6DA0C-14C7-9446-895C-819AF87BECF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60" name="Triangle 259">
                <a:extLst>
                  <a:ext uri="{FF2B5EF4-FFF2-40B4-BE49-F238E27FC236}">
                    <a16:creationId xmlns:a16="http://schemas.microsoft.com/office/drawing/2014/main" id="{838302CD-DEEF-8847-AEC0-59886B0878F3}"/>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1" name="Group 240">
              <a:extLst>
                <a:ext uri="{FF2B5EF4-FFF2-40B4-BE49-F238E27FC236}">
                  <a16:creationId xmlns:a16="http://schemas.microsoft.com/office/drawing/2014/main" id="{79105D01-7357-1040-9DD7-3CB0FF563724}"/>
                </a:ext>
              </a:extLst>
            </p:cNvPr>
            <p:cNvGrpSpPr/>
            <p:nvPr/>
          </p:nvGrpSpPr>
          <p:grpSpPr>
            <a:xfrm>
              <a:off x="4215765" y="5253132"/>
              <a:ext cx="160272" cy="313024"/>
              <a:chOff x="4229917" y="5785853"/>
              <a:chExt cx="256102" cy="532880"/>
            </a:xfrm>
          </p:grpSpPr>
          <p:sp>
            <p:nvSpPr>
              <p:cNvPr id="257" name="Smiley Face 256">
                <a:extLst>
                  <a:ext uri="{FF2B5EF4-FFF2-40B4-BE49-F238E27FC236}">
                    <a16:creationId xmlns:a16="http://schemas.microsoft.com/office/drawing/2014/main" id="{23A6068B-E705-0F4E-9CA7-59EEA74855C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58" name="Triangle 257">
                <a:extLst>
                  <a:ext uri="{FF2B5EF4-FFF2-40B4-BE49-F238E27FC236}">
                    <a16:creationId xmlns:a16="http://schemas.microsoft.com/office/drawing/2014/main" id="{08AD0016-1DAB-7540-B0D6-1E6B18584D04}"/>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2" name="Group 241">
              <a:extLst>
                <a:ext uri="{FF2B5EF4-FFF2-40B4-BE49-F238E27FC236}">
                  <a16:creationId xmlns:a16="http://schemas.microsoft.com/office/drawing/2014/main" id="{455E77DF-7971-FB4A-940D-3A3C9826D7B4}"/>
                </a:ext>
              </a:extLst>
            </p:cNvPr>
            <p:cNvGrpSpPr/>
            <p:nvPr/>
          </p:nvGrpSpPr>
          <p:grpSpPr>
            <a:xfrm>
              <a:off x="3700055" y="5364900"/>
              <a:ext cx="160272" cy="313024"/>
              <a:chOff x="4229917" y="5785853"/>
              <a:chExt cx="256102" cy="532880"/>
            </a:xfrm>
          </p:grpSpPr>
          <p:sp>
            <p:nvSpPr>
              <p:cNvPr id="255" name="Smiley Face 254">
                <a:extLst>
                  <a:ext uri="{FF2B5EF4-FFF2-40B4-BE49-F238E27FC236}">
                    <a16:creationId xmlns:a16="http://schemas.microsoft.com/office/drawing/2014/main" id="{24F07F31-B501-1F46-910E-168BEA51EF38}"/>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56" name="Triangle 255">
                <a:extLst>
                  <a:ext uri="{FF2B5EF4-FFF2-40B4-BE49-F238E27FC236}">
                    <a16:creationId xmlns:a16="http://schemas.microsoft.com/office/drawing/2014/main" id="{06C6D89E-13E1-5442-9634-75EDF541655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3" name="Group 242">
              <a:extLst>
                <a:ext uri="{FF2B5EF4-FFF2-40B4-BE49-F238E27FC236}">
                  <a16:creationId xmlns:a16="http://schemas.microsoft.com/office/drawing/2014/main" id="{23E3A7B1-C4BF-8A4A-B709-583029538308}"/>
                </a:ext>
              </a:extLst>
            </p:cNvPr>
            <p:cNvGrpSpPr/>
            <p:nvPr/>
          </p:nvGrpSpPr>
          <p:grpSpPr>
            <a:xfrm>
              <a:off x="3627136" y="5562510"/>
              <a:ext cx="160272" cy="313024"/>
              <a:chOff x="4229917" y="5785853"/>
              <a:chExt cx="256102" cy="532880"/>
            </a:xfrm>
          </p:grpSpPr>
          <p:sp>
            <p:nvSpPr>
              <p:cNvPr id="253" name="Smiley Face 252">
                <a:extLst>
                  <a:ext uri="{FF2B5EF4-FFF2-40B4-BE49-F238E27FC236}">
                    <a16:creationId xmlns:a16="http://schemas.microsoft.com/office/drawing/2014/main" id="{41891EEA-9FB3-134B-AB1E-EB69AE3EC51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54" name="Triangle 253">
                <a:extLst>
                  <a:ext uri="{FF2B5EF4-FFF2-40B4-BE49-F238E27FC236}">
                    <a16:creationId xmlns:a16="http://schemas.microsoft.com/office/drawing/2014/main" id="{4550C529-FCA4-BE4D-9B32-5205C7F91CF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4" name="Group 243">
              <a:extLst>
                <a:ext uri="{FF2B5EF4-FFF2-40B4-BE49-F238E27FC236}">
                  <a16:creationId xmlns:a16="http://schemas.microsoft.com/office/drawing/2014/main" id="{F831AA16-7772-9147-8911-5FE63733585B}"/>
                </a:ext>
              </a:extLst>
            </p:cNvPr>
            <p:cNvGrpSpPr/>
            <p:nvPr/>
          </p:nvGrpSpPr>
          <p:grpSpPr>
            <a:xfrm>
              <a:off x="3957265" y="5648265"/>
              <a:ext cx="160272" cy="313024"/>
              <a:chOff x="4229917" y="5785853"/>
              <a:chExt cx="256102" cy="532880"/>
            </a:xfrm>
          </p:grpSpPr>
          <p:sp>
            <p:nvSpPr>
              <p:cNvPr id="251" name="Smiley Face 250">
                <a:extLst>
                  <a:ext uri="{FF2B5EF4-FFF2-40B4-BE49-F238E27FC236}">
                    <a16:creationId xmlns:a16="http://schemas.microsoft.com/office/drawing/2014/main" id="{1B5BC76E-C66E-E54D-9EEF-EA59A9DE5F97}"/>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52" name="Triangle 251">
                <a:extLst>
                  <a:ext uri="{FF2B5EF4-FFF2-40B4-BE49-F238E27FC236}">
                    <a16:creationId xmlns:a16="http://schemas.microsoft.com/office/drawing/2014/main" id="{3B5C688C-6C96-D44D-9F6B-44B835BB4A5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5" name="Group 244">
              <a:extLst>
                <a:ext uri="{FF2B5EF4-FFF2-40B4-BE49-F238E27FC236}">
                  <a16:creationId xmlns:a16="http://schemas.microsoft.com/office/drawing/2014/main" id="{ECE0FFFD-154B-AC48-8C07-B5F9CF00DE55}"/>
                </a:ext>
              </a:extLst>
            </p:cNvPr>
            <p:cNvGrpSpPr/>
            <p:nvPr/>
          </p:nvGrpSpPr>
          <p:grpSpPr>
            <a:xfrm>
              <a:off x="4100573" y="5119824"/>
              <a:ext cx="160272" cy="313024"/>
              <a:chOff x="4229917" y="5785853"/>
              <a:chExt cx="256102" cy="532880"/>
            </a:xfrm>
          </p:grpSpPr>
          <p:sp>
            <p:nvSpPr>
              <p:cNvPr id="249" name="Smiley Face 248">
                <a:extLst>
                  <a:ext uri="{FF2B5EF4-FFF2-40B4-BE49-F238E27FC236}">
                    <a16:creationId xmlns:a16="http://schemas.microsoft.com/office/drawing/2014/main" id="{BB08B9AB-5C95-E143-ACF2-0FA61FF2A67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50" name="Triangle 249">
                <a:extLst>
                  <a:ext uri="{FF2B5EF4-FFF2-40B4-BE49-F238E27FC236}">
                    <a16:creationId xmlns:a16="http://schemas.microsoft.com/office/drawing/2014/main" id="{434999C3-10F9-7647-B0B6-2CC986903FAE}"/>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46" name="Group 245">
              <a:extLst>
                <a:ext uri="{FF2B5EF4-FFF2-40B4-BE49-F238E27FC236}">
                  <a16:creationId xmlns:a16="http://schemas.microsoft.com/office/drawing/2014/main" id="{AB50EE84-A8F2-4D4D-A5D7-8FE73D796EA5}"/>
                </a:ext>
              </a:extLst>
            </p:cNvPr>
            <p:cNvGrpSpPr/>
            <p:nvPr/>
          </p:nvGrpSpPr>
          <p:grpSpPr>
            <a:xfrm>
              <a:off x="3816420" y="5565250"/>
              <a:ext cx="160272" cy="313024"/>
              <a:chOff x="4229917" y="5785853"/>
              <a:chExt cx="256102" cy="532880"/>
            </a:xfrm>
          </p:grpSpPr>
          <p:sp>
            <p:nvSpPr>
              <p:cNvPr id="247" name="Smiley Face 246">
                <a:extLst>
                  <a:ext uri="{FF2B5EF4-FFF2-40B4-BE49-F238E27FC236}">
                    <a16:creationId xmlns:a16="http://schemas.microsoft.com/office/drawing/2014/main" id="{DFBEC87F-CE55-7349-BBEB-37C61EFDE3F5}"/>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48" name="Triangle 247">
                <a:extLst>
                  <a:ext uri="{FF2B5EF4-FFF2-40B4-BE49-F238E27FC236}">
                    <a16:creationId xmlns:a16="http://schemas.microsoft.com/office/drawing/2014/main" id="{30B5624B-162E-5B4E-9D02-E4A860E1773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267" name="Group 266">
            <a:extLst>
              <a:ext uri="{FF2B5EF4-FFF2-40B4-BE49-F238E27FC236}">
                <a16:creationId xmlns:a16="http://schemas.microsoft.com/office/drawing/2014/main" id="{A271C80E-1AD8-384D-B3A3-CBE6D254480D}"/>
              </a:ext>
            </a:extLst>
          </p:cNvPr>
          <p:cNvGrpSpPr/>
          <p:nvPr/>
        </p:nvGrpSpPr>
        <p:grpSpPr>
          <a:xfrm>
            <a:off x="6100450" y="2521537"/>
            <a:ext cx="748901" cy="841465"/>
            <a:chOff x="3627136" y="5119824"/>
            <a:chExt cx="748901" cy="841465"/>
          </a:xfrm>
        </p:grpSpPr>
        <p:grpSp>
          <p:nvGrpSpPr>
            <p:cNvPr id="268" name="Group 267">
              <a:extLst>
                <a:ext uri="{FF2B5EF4-FFF2-40B4-BE49-F238E27FC236}">
                  <a16:creationId xmlns:a16="http://schemas.microsoft.com/office/drawing/2014/main" id="{5B538FE5-8870-8B46-9E76-1BBAE1995AB9}"/>
                </a:ext>
              </a:extLst>
            </p:cNvPr>
            <p:cNvGrpSpPr/>
            <p:nvPr/>
          </p:nvGrpSpPr>
          <p:grpSpPr>
            <a:xfrm>
              <a:off x="3974627" y="5270995"/>
              <a:ext cx="160272" cy="313024"/>
              <a:chOff x="4229917" y="5785853"/>
              <a:chExt cx="256102" cy="532880"/>
            </a:xfrm>
          </p:grpSpPr>
          <p:sp>
            <p:nvSpPr>
              <p:cNvPr id="296" name="Smiley Face 295">
                <a:extLst>
                  <a:ext uri="{FF2B5EF4-FFF2-40B4-BE49-F238E27FC236}">
                    <a16:creationId xmlns:a16="http://schemas.microsoft.com/office/drawing/2014/main" id="{77A4496F-83DF-234F-B8B8-FD2FFA33D10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97" name="Triangle 296">
                <a:extLst>
                  <a:ext uri="{FF2B5EF4-FFF2-40B4-BE49-F238E27FC236}">
                    <a16:creationId xmlns:a16="http://schemas.microsoft.com/office/drawing/2014/main" id="{6952FCFD-65E8-2D4D-9238-8E9D7CA78321}"/>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69" name="Group 268">
              <a:extLst>
                <a:ext uri="{FF2B5EF4-FFF2-40B4-BE49-F238E27FC236}">
                  <a16:creationId xmlns:a16="http://schemas.microsoft.com/office/drawing/2014/main" id="{990AF5F9-3A63-D24F-80BA-4BE61B4800CF}"/>
                </a:ext>
              </a:extLst>
            </p:cNvPr>
            <p:cNvGrpSpPr/>
            <p:nvPr/>
          </p:nvGrpSpPr>
          <p:grpSpPr>
            <a:xfrm>
              <a:off x="4127027" y="5423395"/>
              <a:ext cx="160272" cy="313024"/>
              <a:chOff x="4229917" y="5785853"/>
              <a:chExt cx="256102" cy="532880"/>
            </a:xfrm>
          </p:grpSpPr>
          <p:sp>
            <p:nvSpPr>
              <p:cNvPr id="294" name="Smiley Face 293">
                <a:extLst>
                  <a:ext uri="{FF2B5EF4-FFF2-40B4-BE49-F238E27FC236}">
                    <a16:creationId xmlns:a16="http://schemas.microsoft.com/office/drawing/2014/main" id="{42634512-3D8A-7B46-AF80-A60CBF29251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95" name="Triangle 294">
                <a:extLst>
                  <a:ext uri="{FF2B5EF4-FFF2-40B4-BE49-F238E27FC236}">
                    <a16:creationId xmlns:a16="http://schemas.microsoft.com/office/drawing/2014/main" id="{6EEFD28B-E78A-3840-8330-C45E14D0086F}"/>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0" name="Group 269">
              <a:extLst>
                <a:ext uri="{FF2B5EF4-FFF2-40B4-BE49-F238E27FC236}">
                  <a16:creationId xmlns:a16="http://schemas.microsoft.com/office/drawing/2014/main" id="{06E07DAE-53E8-B94F-8BBB-68C1BC878D46}"/>
                </a:ext>
              </a:extLst>
            </p:cNvPr>
            <p:cNvGrpSpPr/>
            <p:nvPr/>
          </p:nvGrpSpPr>
          <p:grpSpPr>
            <a:xfrm>
              <a:off x="3878017" y="5361253"/>
              <a:ext cx="160272" cy="313024"/>
              <a:chOff x="4229917" y="5785853"/>
              <a:chExt cx="256102" cy="532880"/>
            </a:xfrm>
          </p:grpSpPr>
          <p:sp>
            <p:nvSpPr>
              <p:cNvPr id="292" name="Smiley Face 291">
                <a:extLst>
                  <a:ext uri="{FF2B5EF4-FFF2-40B4-BE49-F238E27FC236}">
                    <a16:creationId xmlns:a16="http://schemas.microsoft.com/office/drawing/2014/main" id="{8F017419-2B96-784D-8E31-2A53322D432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93" name="Triangle 292">
                <a:extLst>
                  <a:ext uri="{FF2B5EF4-FFF2-40B4-BE49-F238E27FC236}">
                    <a16:creationId xmlns:a16="http://schemas.microsoft.com/office/drawing/2014/main" id="{BC590482-6517-C547-A057-511015304FB0}"/>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1" name="Group 270">
              <a:extLst>
                <a:ext uri="{FF2B5EF4-FFF2-40B4-BE49-F238E27FC236}">
                  <a16:creationId xmlns:a16="http://schemas.microsoft.com/office/drawing/2014/main" id="{DCA32BE2-FC25-784B-9C8B-CEBD7751F9D7}"/>
                </a:ext>
              </a:extLst>
            </p:cNvPr>
            <p:cNvGrpSpPr/>
            <p:nvPr/>
          </p:nvGrpSpPr>
          <p:grpSpPr>
            <a:xfrm>
              <a:off x="4073302" y="5562510"/>
              <a:ext cx="160272" cy="313024"/>
              <a:chOff x="4229917" y="5785853"/>
              <a:chExt cx="256102" cy="532880"/>
            </a:xfrm>
          </p:grpSpPr>
          <p:sp>
            <p:nvSpPr>
              <p:cNvPr id="290" name="Smiley Face 289">
                <a:extLst>
                  <a:ext uri="{FF2B5EF4-FFF2-40B4-BE49-F238E27FC236}">
                    <a16:creationId xmlns:a16="http://schemas.microsoft.com/office/drawing/2014/main" id="{8DA79098-B453-8049-AA9D-8481CF4BBD8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91" name="Triangle 290">
                <a:extLst>
                  <a:ext uri="{FF2B5EF4-FFF2-40B4-BE49-F238E27FC236}">
                    <a16:creationId xmlns:a16="http://schemas.microsoft.com/office/drawing/2014/main" id="{F9275A0D-6D3A-D149-B08D-B42EF1A818F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2" name="Group 271">
              <a:extLst>
                <a:ext uri="{FF2B5EF4-FFF2-40B4-BE49-F238E27FC236}">
                  <a16:creationId xmlns:a16="http://schemas.microsoft.com/office/drawing/2014/main" id="{7541E666-738C-9047-BC25-01E772136C06}"/>
                </a:ext>
              </a:extLst>
            </p:cNvPr>
            <p:cNvGrpSpPr/>
            <p:nvPr/>
          </p:nvGrpSpPr>
          <p:grpSpPr>
            <a:xfrm>
              <a:off x="4215765" y="5253132"/>
              <a:ext cx="160272" cy="313024"/>
              <a:chOff x="4229917" y="5785853"/>
              <a:chExt cx="256102" cy="532880"/>
            </a:xfrm>
          </p:grpSpPr>
          <p:sp>
            <p:nvSpPr>
              <p:cNvPr id="288" name="Smiley Face 287">
                <a:extLst>
                  <a:ext uri="{FF2B5EF4-FFF2-40B4-BE49-F238E27FC236}">
                    <a16:creationId xmlns:a16="http://schemas.microsoft.com/office/drawing/2014/main" id="{0FA12413-C1B8-E149-9960-D0B23089544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89" name="Triangle 288">
                <a:extLst>
                  <a:ext uri="{FF2B5EF4-FFF2-40B4-BE49-F238E27FC236}">
                    <a16:creationId xmlns:a16="http://schemas.microsoft.com/office/drawing/2014/main" id="{324735E2-49B9-7F46-93F2-6FFC6B20BFD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3" name="Group 272">
              <a:extLst>
                <a:ext uri="{FF2B5EF4-FFF2-40B4-BE49-F238E27FC236}">
                  <a16:creationId xmlns:a16="http://schemas.microsoft.com/office/drawing/2014/main" id="{BF7C27B9-D0C8-754A-9393-496FC7A832F8}"/>
                </a:ext>
              </a:extLst>
            </p:cNvPr>
            <p:cNvGrpSpPr/>
            <p:nvPr/>
          </p:nvGrpSpPr>
          <p:grpSpPr>
            <a:xfrm>
              <a:off x="3700055" y="5364900"/>
              <a:ext cx="160272" cy="313024"/>
              <a:chOff x="4229917" y="5785853"/>
              <a:chExt cx="256102" cy="532880"/>
            </a:xfrm>
          </p:grpSpPr>
          <p:sp>
            <p:nvSpPr>
              <p:cNvPr id="286" name="Smiley Face 285">
                <a:extLst>
                  <a:ext uri="{FF2B5EF4-FFF2-40B4-BE49-F238E27FC236}">
                    <a16:creationId xmlns:a16="http://schemas.microsoft.com/office/drawing/2014/main" id="{481251C4-3859-BD4A-AC96-5AF57858CA48}"/>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87" name="Triangle 286">
                <a:extLst>
                  <a:ext uri="{FF2B5EF4-FFF2-40B4-BE49-F238E27FC236}">
                    <a16:creationId xmlns:a16="http://schemas.microsoft.com/office/drawing/2014/main" id="{AFF08208-602D-5C4E-9AA6-C8973385364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4" name="Group 273">
              <a:extLst>
                <a:ext uri="{FF2B5EF4-FFF2-40B4-BE49-F238E27FC236}">
                  <a16:creationId xmlns:a16="http://schemas.microsoft.com/office/drawing/2014/main" id="{6BE2E81F-19A1-5748-B8F7-2CA600022EB1}"/>
                </a:ext>
              </a:extLst>
            </p:cNvPr>
            <p:cNvGrpSpPr/>
            <p:nvPr/>
          </p:nvGrpSpPr>
          <p:grpSpPr>
            <a:xfrm>
              <a:off x="3627136" y="5562510"/>
              <a:ext cx="160272" cy="313024"/>
              <a:chOff x="4229917" y="5785853"/>
              <a:chExt cx="256102" cy="532880"/>
            </a:xfrm>
          </p:grpSpPr>
          <p:sp>
            <p:nvSpPr>
              <p:cNvPr id="284" name="Smiley Face 283">
                <a:extLst>
                  <a:ext uri="{FF2B5EF4-FFF2-40B4-BE49-F238E27FC236}">
                    <a16:creationId xmlns:a16="http://schemas.microsoft.com/office/drawing/2014/main" id="{0FB6CAB7-F40D-4A49-8579-4AC3D7BB9149}"/>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85" name="Triangle 284">
                <a:extLst>
                  <a:ext uri="{FF2B5EF4-FFF2-40B4-BE49-F238E27FC236}">
                    <a16:creationId xmlns:a16="http://schemas.microsoft.com/office/drawing/2014/main" id="{AA11703E-3628-D14E-8737-F7669DFA3EEA}"/>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5" name="Group 274">
              <a:extLst>
                <a:ext uri="{FF2B5EF4-FFF2-40B4-BE49-F238E27FC236}">
                  <a16:creationId xmlns:a16="http://schemas.microsoft.com/office/drawing/2014/main" id="{E2484A89-02BE-5E45-A333-682ABC0BC72B}"/>
                </a:ext>
              </a:extLst>
            </p:cNvPr>
            <p:cNvGrpSpPr/>
            <p:nvPr/>
          </p:nvGrpSpPr>
          <p:grpSpPr>
            <a:xfrm>
              <a:off x="3957265" y="5648265"/>
              <a:ext cx="160272" cy="313024"/>
              <a:chOff x="4229917" y="5785853"/>
              <a:chExt cx="256102" cy="532880"/>
            </a:xfrm>
          </p:grpSpPr>
          <p:sp>
            <p:nvSpPr>
              <p:cNvPr id="282" name="Smiley Face 281">
                <a:extLst>
                  <a:ext uri="{FF2B5EF4-FFF2-40B4-BE49-F238E27FC236}">
                    <a16:creationId xmlns:a16="http://schemas.microsoft.com/office/drawing/2014/main" id="{B4F2367C-F7FA-134A-97F8-CE3D134D6B0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83" name="Triangle 282">
                <a:extLst>
                  <a:ext uri="{FF2B5EF4-FFF2-40B4-BE49-F238E27FC236}">
                    <a16:creationId xmlns:a16="http://schemas.microsoft.com/office/drawing/2014/main" id="{F53E8EED-F801-8347-A976-B8056FE3864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6" name="Group 275">
              <a:extLst>
                <a:ext uri="{FF2B5EF4-FFF2-40B4-BE49-F238E27FC236}">
                  <a16:creationId xmlns:a16="http://schemas.microsoft.com/office/drawing/2014/main" id="{3319E119-CE7F-1D40-AB0A-686E2E5FCDD9}"/>
                </a:ext>
              </a:extLst>
            </p:cNvPr>
            <p:cNvGrpSpPr/>
            <p:nvPr/>
          </p:nvGrpSpPr>
          <p:grpSpPr>
            <a:xfrm>
              <a:off x="4100573" y="5119824"/>
              <a:ext cx="160272" cy="313024"/>
              <a:chOff x="4229917" y="5785853"/>
              <a:chExt cx="256102" cy="532880"/>
            </a:xfrm>
          </p:grpSpPr>
          <p:sp>
            <p:nvSpPr>
              <p:cNvPr id="280" name="Smiley Face 279">
                <a:extLst>
                  <a:ext uri="{FF2B5EF4-FFF2-40B4-BE49-F238E27FC236}">
                    <a16:creationId xmlns:a16="http://schemas.microsoft.com/office/drawing/2014/main" id="{BC709400-1D94-2041-B5C8-2746C3161F7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81" name="Triangle 280">
                <a:extLst>
                  <a:ext uri="{FF2B5EF4-FFF2-40B4-BE49-F238E27FC236}">
                    <a16:creationId xmlns:a16="http://schemas.microsoft.com/office/drawing/2014/main" id="{AACA9FCB-4707-8B47-A61B-62BA54F3B84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277" name="Group 276">
              <a:extLst>
                <a:ext uri="{FF2B5EF4-FFF2-40B4-BE49-F238E27FC236}">
                  <a16:creationId xmlns:a16="http://schemas.microsoft.com/office/drawing/2014/main" id="{6AA80CD6-532F-4C4F-8FCE-17C0EBD102A2}"/>
                </a:ext>
              </a:extLst>
            </p:cNvPr>
            <p:cNvGrpSpPr/>
            <p:nvPr/>
          </p:nvGrpSpPr>
          <p:grpSpPr>
            <a:xfrm>
              <a:off x="3816420" y="5565250"/>
              <a:ext cx="160272" cy="313024"/>
              <a:chOff x="4229917" y="5785853"/>
              <a:chExt cx="256102" cy="532880"/>
            </a:xfrm>
          </p:grpSpPr>
          <p:sp>
            <p:nvSpPr>
              <p:cNvPr id="278" name="Smiley Face 277">
                <a:extLst>
                  <a:ext uri="{FF2B5EF4-FFF2-40B4-BE49-F238E27FC236}">
                    <a16:creationId xmlns:a16="http://schemas.microsoft.com/office/drawing/2014/main" id="{098A4093-3A19-B74E-95F2-DCBF42F6D5B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279" name="Triangle 278">
                <a:extLst>
                  <a:ext uri="{FF2B5EF4-FFF2-40B4-BE49-F238E27FC236}">
                    <a16:creationId xmlns:a16="http://schemas.microsoft.com/office/drawing/2014/main" id="{DC5568DF-5ACB-3D4C-B252-1DFD751275F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298" name="Group 297">
            <a:extLst>
              <a:ext uri="{FF2B5EF4-FFF2-40B4-BE49-F238E27FC236}">
                <a16:creationId xmlns:a16="http://schemas.microsoft.com/office/drawing/2014/main" id="{33A57D2F-26EC-054B-B6A5-8FB7B3BA32E2}"/>
              </a:ext>
            </a:extLst>
          </p:cNvPr>
          <p:cNvGrpSpPr/>
          <p:nvPr/>
        </p:nvGrpSpPr>
        <p:grpSpPr>
          <a:xfrm>
            <a:off x="6990875" y="2063366"/>
            <a:ext cx="748901" cy="841465"/>
            <a:chOff x="3627136" y="5119824"/>
            <a:chExt cx="748901" cy="841465"/>
          </a:xfrm>
        </p:grpSpPr>
        <p:grpSp>
          <p:nvGrpSpPr>
            <p:cNvPr id="299" name="Group 298">
              <a:extLst>
                <a:ext uri="{FF2B5EF4-FFF2-40B4-BE49-F238E27FC236}">
                  <a16:creationId xmlns:a16="http://schemas.microsoft.com/office/drawing/2014/main" id="{729F9F69-E403-8E4B-BF05-FEAAC7E9370D}"/>
                </a:ext>
              </a:extLst>
            </p:cNvPr>
            <p:cNvGrpSpPr/>
            <p:nvPr/>
          </p:nvGrpSpPr>
          <p:grpSpPr>
            <a:xfrm>
              <a:off x="3974627" y="5270995"/>
              <a:ext cx="160272" cy="313024"/>
              <a:chOff x="4229917" y="5785853"/>
              <a:chExt cx="256102" cy="532880"/>
            </a:xfrm>
          </p:grpSpPr>
          <p:sp>
            <p:nvSpPr>
              <p:cNvPr id="327" name="Smiley Face 326">
                <a:extLst>
                  <a:ext uri="{FF2B5EF4-FFF2-40B4-BE49-F238E27FC236}">
                    <a16:creationId xmlns:a16="http://schemas.microsoft.com/office/drawing/2014/main" id="{AF92351D-3FD8-124B-9A2B-505EF7FAA0C1}"/>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28" name="Triangle 327">
                <a:extLst>
                  <a:ext uri="{FF2B5EF4-FFF2-40B4-BE49-F238E27FC236}">
                    <a16:creationId xmlns:a16="http://schemas.microsoft.com/office/drawing/2014/main" id="{87C3B4A3-460F-F145-97D8-147CDD3AC38D}"/>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0" name="Group 299">
              <a:extLst>
                <a:ext uri="{FF2B5EF4-FFF2-40B4-BE49-F238E27FC236}">
                  <a16:creationId xmlns:a16="http://schemas.microsoft.com/office/drawing/2014/main" id="{FF2AC004-1A1B-C448-86AC-4271B20C11E9}"/>
                </a:ext>
              </a:extLst>
            </p:cNvPr>
            <p:cNvGrpSpPr/>
            <p:nvPr/>
          </p:nvGrpSpPr>
          <p:grpSpPr>
            <a:xfrm>
              <a:off x="4127027" y="5423395"/>
              <a:ext cx="160272" cy="313024"/>
              <a:chOff x="4229917" y="5785853"/>
              <a:chExt cx="256102" cy="532880"/>
            </a:xfrm>
          </p:grpSpPr>
          <p:sp>
            <p:nvSpPr>
              <p:cNvPr id="325" name="Smiley Face 324">
                <a:extLst>
                  <a:ext uri="{FF2B5EF4-FFF2-40B4-BE49-F238E27FC236}">
                    <a16:creationId xmlns:a16="http://schemas.microsoft.com/office/drawing/2014/main" id="{7BAE70DD-9A80-3C4F-89B0-80E2ECA7A03A}"/>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26" name="Triangle 325">
                <a:extLst>
                  <a:ext uri="{FF2B5EF4-FFF2-40B4-BE49-F238E27FC236}">
                    <a16:creationId xmlns:a16="http://schemas.microsoft.com/office/drawing/2014/main" id="{CDDAEBBF-02E2-7B45-8C90-551D89CE466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1" name="Group 300">
              <a:extLst>
                <a:ext uri="{FF2B5EF4-FFF2-40B4-BE49-F238E27FC236}">
                  <a16:creationId xmlns:a16="http://schemas.microsoft.com/office/drawing/2014/main" id="{22A6B382-3B09-D24A-A15F-64BC60B17D82}"/>
                </a:ext>
              </a:extLst>
            </p:cNvPr>
            <p:cNvGrpSpPr/>
            <p:nvPr/>
          </p:nvGrpSpPr>
          <p:grpSpPr>
            <a:xfrm>
              <a:off x="3878017" y="5361253"/>
              <a:ext cx="160272" cy="313024"/>
              <a:chOff x="4229917" y="5785853"/>
              <a:chExt cx="256102" cy="532880"/>
            </a:xfrm>
          </p:grpSpPr>
          <p:sp>
            <p:nvSpPr>
              <p:cNvPr id="323" name="Smiley Face 322">
                <a:extLst>
                  <a:ext uri="{FF2B5EF4-FFF2-40B4-BE49-F238E27FC236}">
                    <a16:creationId xmlns:a16="http://schemas.microsoft.com/office/drawing/2014/main" id="{CC52FF0A-F656-7241-BCED-2564964C948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24" name="Triangle 323">
                <a:extLst>
                  <a:ext uri="{FF2B5EF4-FFF2-40B4-BE49-F238E27FC236}">
                    <a16:creationId xmlns:a16="http://schemas.microsoft.com/office/drawing/2014/main" id="{133D26A1-77B9-3A43-8B17-870FBB9E8A4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2" name="Group 301">
              <a:extLst>
                <a:ext uri="{FF2B5EF4-FFF2-40B4-BE49-F238E27FC236}">
                  <a16:creationId xmlns:a16="http://schemas.microsoft.com/office/drawing/2014/main" id="{6E70410A-FDB7-8046-AE71-955BB384D303}"/>
                </a:ext>
              </a:extLst>
            </p:cNvPr>
            <p:cNvGrpSpPr/>
            <p:nvPr/>
          </p:nvGrpSpPr>
          <p:grpSpPr>
            <a:xfrm>
              <a:off x="4073302" y="5562510"/>
              <a:ext cx="160272" cy="313024"/>
              <a:chOff x="4229917" y="5785853"/>
              <a:chExt cx="256102" cy="532880"/>
            </a:xfrm>
          </p:grpSpPr>
          <p:sp>
            <p:nvSpPr>
              <p:cNvPr id="321" name="Smiley Face 320">
                <a:extLst>
                  <a:ext uri="{FF2B5EF4-FFF2-40B4-BE49-F238E27FC236}">
                    <a16:creationId xmlns:a16="http://schemas.microsoft.com/office/drawing/2014/main" id="{2B75B9C8-BB0F-B04E-9B7D-BAC0675978E6}"/>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22" name="Triangle 321">
                <a:extLst>
                  <a:ext uri="{FF2B5EF4-FFF2-40B4-BE49-F238E27FC236}">
                    <a16:creationId xmlns:a16="http://schemas.microsoft.com/office/drawing/2014/main" id="{EE1D2E5C-B03E-8540-8F49-C10C4A3DC87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3" name="Group 302">
              <a:extLst>
                <a:ext uri="{FF2B5EF4-FFF2-40B4-BE49-F238E27FC236}">
                  <a16:creationId xmlns:a16="http://schemas.microsoft.com/office/drawing/2014/main" id="{4656BA47-1E1B-4C40-BBF9-A09ABC022047}"/>
                </a:ext>
              </a:extLst>
            </p:cNvPr>
            <p:cNvGrpSpPr/>
            <p:nvPr/>
          </p:nvGrpSpPr>
          <p:grpSpPr>
            <a:xfrm>
              <a:off x="4215765" y="5253132"/>
              <a:ext cx="160272" cy="313024"/>
              <a:chOff x="4229917" y="5785853"/>
              <a:chExt cx="256102" cy="532880"/>
            </a:xfrm>
          </p:grpSpPr>
          <p:sp>
            <p:nvSpPr>
              <p:cNvPr id="319" name="Smiley Face 318">
                <a:extLst>
                  <a:ext uri="{FF2B5EF4-FFF2-40B4-BE49-F238E27FC236}">
                    <a16:creationId xmlns:a16="http://schemas.microsoft.com/office/drawing/2014/main" id="{C6259330-6EE1-8B48-8FB0-8A3880A16DA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20" name="Triangle 319">
                <a:extLst>
                  <a:ext uri="{FF2B5EF4-FFF2-40B4-BE49-F238E27FC236}">
                    <a16:creationId xmlns:a16="http://schemas.microsoft.com/office/drawing/2014/main" id="{6F2C1264-3B94-984A-88F6-532E9FD838BC}"/>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4" name="Group 303">
              <a:extLst>
                <a:ext uri="{FF2B5EF4-FFF2-40B4-BE49-F238E27FC236}">
                  <a16:creationId xmlns:a16="http://schemas.microsoft.com/office/drawing/2014/main" id="{42232F84-C9BB-3945-991A-A73DBC344B57}"/>
                </a:ext>
              </a:extLst>
            </p:cNvPr>
            <p:cNvGrpSpPr/>
            <p:nvPr/>
          </p:nvGrpSpPr>
          <p:grpSpPr>
            <a:xfrm>
              <a:off x="3700055" y="5364900"/>
              <a:ext cx="160272" cy="313024"/>
              <a:chOff x="4229917" y="5785853"/>
              <a:chExt cx="256102" cy="532880"/>
            </a:xfrm>
          </p:grpSpPr>
          <p:sp>
            <p:nvSpPr>
              <p:cNvPr id="317" name="Smiley Face 316">
                <a:extLst>
                  <a:ext uri="{FF2B5EF4-FFF2-40B4-BE49-F238E27FC236}">
                    <a16:creationId xmlns:a16="http://schemas.microsoft.com/office/drawing/2014/main" id="{AE350C80-71B5-A747-9405-888F7C16414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18" name="Triangle 317">
                <a:extLst>
                  <a:ext uri="{FF2B5EF4-FFF2-40B4-BE49-F238E27FC236}">
                    <a16:creationId xmlns:a16="http://schemas.microsoft.com/office/drawing/2014/main" id="{938E0333-3235-EF40-8565-1666DBB016D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5" name="Group 304">
              <a:extLst>
                <a:ext uri="{FF2B5EF4-FFF2-40B4-BE49-F238E27FC236}">
                  <a16:creationId xmlns:a16="http://schemas.microsoft.com/office/drawing/2014/main" id="{F3C641CD-8905-C544-9B96-7B1FFCA90678}"/>
                </a:ext>
              </a:extLst>
            </p:cNvPr>
            <p:cNvGrpSpPr/>
            <p:nvPr/>
          </p:nvGrpSpPr>
          <p:grpSpPr>
            <a:xfrm>
              <a:off x="3627136" y="5562510"/>
              <a:ext cx="160272" cy="313024"/>
              <a:chOff x="4229917" y="5785853"/>
              <a:chExt cx="256102" cy="532880"/>
            </a:xfrm>
          </p:grpSpPr>
          <p:sp>
            <p:nvSpPr>
              <p:cNvPr id="315" name="Smiley Face 314">
                <a:extLst>
                  <a:ext uri="{FF2B5EF4-FFF2-40B4-BE49-F238E27FC236}">
                    <a16:creationId xmlns:a16="http://schemas.microsoft.com/office/drawing/2014/main" id="{2AC2C91A-47EB-A041-8AFB-D5A4B37493D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16" name="Triangle 315">
                <a:extLst>
                  <a:ext uri="{FF2B5EF4-FFF2-40B4-BE49-F238E27FC236}">
                    <a16:creationId xmlns:a16="http://schemas.microsoft.com/office/drawing/2014/main" id="{A13BFDCA-176D-124A-AA87-F678517BD03E}"/>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6" name="Group 305">
              <a:extLst>
                <a:ext uri="{FF2B5EF4-FFF2-40B4-BE49-F238E27FC236}">
                  <a16:creationId xmlns:a16="http://schemas.microsoft.com/office/drawing/2014/main" id="{4DE8A687-5E7D-E743-8DEB-390FBD1A240D}"/>
                </a:ext>
              </a:extLst>
            </p:cNvPr>
            <p:cNvGrpSpPr/>
            <p:nvPr/>
          </p:nvGrpSpPr>
          <p:grpSpPr>
            <a:xfrm>
              <a:off x="3957265" y="5648265"/>
              <a:ext cx="160272" cy="313024"/>
              <a:chOff x="4229917" y="5785853"/>
              <a:chExt cx="256102" cy="532880"/>
            </a:xfrm>
          </p:grpSpPr>
          <p:sp>
            <p:nvSpPr>
              <p:cNvPr id="313" name="Smiley Face 312">
                <a:extLst>
                  <a:ext uri="{FF2B5EF4-FFF2-40B4-BE49-F238E27FC236}">
                    <a16:creationId xmlns:a16="http://schemas.microsoft.com/office/drawing/2014/main" id="{F1FDE95C-551F-ED49-BC19-B4E0E446644F}"/>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14" name="Triangle 313">
                <a:extLst>
                  <a:ext uri="{FF2B5EF4-FFF2-40B4-BE49-F238E27FC236}">
                    <a16:creationId xmlns:a16="http://schemas.microsoft.com/office/drawing/2014/main" id="{BA9FD400-2DB4-7349-A7BD-9D0A39F527F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7" name="Group 306">
              <a:extLst>
                <a:ext uri="{FF2B5EF4-FFF2-40B4-BE49-F238E27FC236}">
                  <a16:creationId xmlns:a16="http://schemas.microsoft.com/office/drawing/2014/main" id="{C21F7A5B-98B0-8A46-A423-6CA9E9748C97}"/>
                </a:ext>
              </a:extLst>
            </p:cNvPr>
            <p:cNvGrpSpPr/>
            <p:nvPr/>
          </p:nvGrpSpPr>
          <p:grpSpPr>
            <a:xfrm>
              <a:off x="4100573" y="5119824"/>
              <a:ext cx="160272" cy="313024"/>
              <a:chOff x="4229917" y="5785853"/>
              <a:chExt cx="256102" cy="532880"/>
            </a:xfrm>
          </p:grpSpPr>
          <p:sp>
            <p:nvSpPr>
              <p:cNvPr id="311" name="Smiley Face 310">
                <a:extLst>
                  <a:ext uri="{FF2B5EF4-FFF2-40B4-BE49-F238E27FC236}">
                    <a16:creationId xmlns:a16="http://schemas.microsoft.com/office/drawing/2014/main" id="{EF4D559C-AE59-7845-8EC6-FE29A94ED2DF}"/>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12" name="Triangle 311">
                <a:extLst>
                  <a:ext uri="{FF2B5EF4-FFF2-40B4-BE49-F238E27FC236}">
                    <a16:creationId xmlns:a16="http://schemas.microsoft.com/office/drawing/2014/main" id="{F1ACB1D8-835B-4749-AD3B-9366CCB6561B}"/>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08" name="Group 307">
              <a:extLst>
                <a:ext uri="{FF2B5EF4-FFF2-40B4-BE49-F238E27FC236}">
                  <a16:creationId xmlns:a16="http://schemas.microsoft.com/office/drawing/2014/main" id="{6ADC50DA-BF16-104B-ABEE-6CFCAE04D90A}"/>
                </a:ext>
              </a:extLst>
            </p:cNvPr>
            <p:cNvGrpSpPr/>
            <p:nvPr/>
          </p:nvGrpSpPr>
          <p:grpSpPr>
            <a:xfrm>
              <a:off x="3816420" y="5565250"/>
              <a:ext cx="160272" cy="313024"/>
              <a:chOff x="4229917" y="5785853"/>
              <a:chExt cx="256102" cy="532880"/>
            </a:xfrm>
          </p:grpSpPr>
          <p:sp>
            <p:nvSpPr>
              <p:cNvPr id="309" name="Smiley Face 308">
                <a:extLst>
                  <a:ext uri="{FF2B5EF4-FFF2-40B4-BE49-F238E27FC236}">
                    <a16:creationId xmlns:a16="http://schemas.microsoft.com/office/drawing/2014/main" id="{8F55DABC-082C-274C-B85F-2CFC295D244C}"/>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10" name="Triangle 309">
                <a:extLst>
                  <a:ext uri="{FF2B5EF4-FFF2-40B4-BE49-F238E27FC236}">
                    <a16:creationId xmlns:a16="http://schemas.microsoft.com/office/drawing/2014/main" id="{646E0DEA-3162-1C4F-97D8-AF6335C0A9E6}"/>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grpSp>
        <p:nvGrpSpPr>
          <p:cNvPr id="329" name="Group 328">
            <a:extLst>
              <a:ext uri="{FF2B5EF4-FFF2-40B4-BE49-F238E27FC236}">
                <a16:creationId xmlns:a16="http://schemas.microsoft.com/office/drawing/2014/main" id="{502698AE-C4DE-F747-8D40-CAA5A3CDFCA1}"/>
              </a:ext>
            </a:extLst>
          </p:cNvPr>
          <p:cNvGrpSpPr/>
          <p:nvPr/>
        </p:nvGrpSpPr>
        <p:grpSpPr>
          <a:xfrm>
            <a:off x="6635948" y="2603716"/>
            <a:ext cx="748901" cy="841465"/>
            <a:chOff x="3627136" y="5119824"/>
            <a:chExt cx="748901" cy="841465"/>
          </a:xfrm>
        </p:grpSpPr>
        <p:grpSp>
          <p:nvGrpSpPr>
            <p:cNvPr id="330" name="Group 329">
              <a:extLst>
                <a:ext uri="{FF2B5EF4-FFF2-40B4-BE49-F238E27FC236}">
                  <a16:creationId xmlns:a16="http://schemas.microsoft.com/office/drawing/2014/main" id="{58AF6201-C586-8749-8D27-FDDD868AD5E7}"/>
                </a:ext>
              </a:extLst>
            </p:cNvPr>
            <p:cNvGrpSpPr/>
            <p:nvPr/>
          </p:nvGrpSpPr>
          <p:grpSpPr>
            <a:xfrm>
              <a:off x="3974627" y="5270995"/>
              <a:ext cx="160272" cy="313024"/>
              <a:chOff x="4229917" y="5785853"/>
              <a:chExt cx="256102" cy="532880"/>
            </a:xfrm>
          </p:grpSpPr>
          <p:sp>
            <p:nvSpPr>
              <p:cNvPr id="358" name="Smiley Face 357">
                <a:extLst>
                  <a:ext uri="{FF2B5EF4-FFF2-40B4-BE49-F238E27FC236}">
                    <a16:creationId xmlns:a16="http://schemas.microsoft.com/office/drawing/2014/main" id="{9228D367-24A1-4343-8756-C3C907C88D9A}"/>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59" name="Triangle 358">
                <a:extLst>
                  <a:ext uri="{FF2B5EF4-FFF2-40B4-BE49-F238E27FC236}">
                    <a16:creationId xmlns:a16="http://schemas.microsoft.com/office/drawing/2014/main" id="{5FD5BCFD-F45B-8349-83F5-D49723620772}"/>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1" name="Group 330">
              <a:extLst>
                <a:ext uri="{FF2B5EF4-FFF2-40B4-BE49-F238E27FC236}">
                  <a16:creationId xmlns:a16="http://schemas.microsoft.com/office/drawing/2014/main" id="{FBB86AD1-8729-A34A-AB3A-27BDC55F8736}"/>
                </a:ext>
              </a:extLst>
            </p:cNvPr>
            <p:cNvGrpSpPr/>
            <p:nvPr/>
          </p:nvGrpSpPr>
          <p:grpSpPr>
            <a:xfrm>
              <a:off x="4127027" y="5423395"/>
              <a:ext cx="160272" cy="313024"/>
              <a:chOff x="4229917" y="5785853"/>
              <a:chExt cx="256102" cy="532880"/>
            </a:xfrm>
          </p:grpSpPr>
          <p:sp>
            <p:nvSpPr>
              <p:cNvPr id="356" name="Smiley Face 355">
                <a:extLst>
                  <a:ext uri="{FF2B5EF4-FFF2-40B4-BE49-F238E27FC236}">
                    <a16:creationId xmlns:a16="http://schemas.microsoft.com/office/drawing/2014/main" id="{4899FD79-F685-8645-9E77-DD2EDB7CA4EC}"/>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57" name="Triangle 356">
                <a:extLst>
                  <a:ext uri="{FF2B5EF4-FFF2-40B4-BE49-F238E27FC236}">
                    <a16:creationId xmlns:a16="http://schemas.microsoft.com/office/drawing/2014/main" id="{FD990450-F8C3-4141-B311-3DB34D93569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2" name="Group 331">
              <a:extLst>
                <a:ext uri="{FF2B5EF4-FFF2-40B4-BE49-F238E27FC236}">
                  <a16:creationId xmlns:a16="http://schemas.microsoft.com/office/drawing/2014/main" id="{288B513E-5911-1C4B-85AA-B768D62F57A2}"/>
                </a:ext>
              </a:extLst>
            </p:cNvPr>
            <p:cNvGrpSpPr/>
            <p:nvPr/>
          </p:nvGrpSpPr>
          <p:grpSpPr>
            <a:xfrm>
              <a:off x="3878017" y="5361253"/>
              <a:ext cx="160272" cy="313024"/>
              <a:chOff x="4229917" y="5785853"/>
              <a:chExt cx="256102" cy="532880"/>
            </a:xfrm>
          </p:grpSpPr>
          <p:sp>
            <p:nvSpPr>
              <p:cNvPr id="354" name="Smiley Face 353">
                <a:extLst>
                  <a:ext uri="{FF2B5EF4-FFF2-40B4-BE49-F238E27FC236}">
                    <a16:creationId xmlns:a16="http://schemas.microsoft.com/office/drawing/2014/main" id="{00DEBE87-4F37-3948-8D6C-95FBBBBB65FE}"/>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55" name="Triangle 354">
                <a:extLst>
                  <a:ext uri="{FF2B5EF4-FFF2-40B4-BE49-F238E27FC236}">
                    <a16:creationId xmlns:a16="http://schemas.microsoft.com/office/drawing/2014/main" id="{675F1029-C3AE-1849-8F41-A91EB196680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3" name="Group 332">
              <a:extLst>
                <a:ext uri="{FF2B5EF4-FFF2-40B4-BE49-F238E27FC236}">
                  <a16:creationId xmlns:a16="http://schemas.microsoft.com/office/drawing/2014/main" id="{58FF49F1-48C7-2745-A650-D3D77BDF07F1}"/>
                </a:ext>
              </a:extLst>
            </p:cNvPr>
            <p:cNvGrpSpPr/>
            <p:nvPr/>
          </p:nvGrpSpPr>
          <p:grpSpPr>
            <a:xfrm>
              <a:off x="4073302" y="5562510"/>
              <a:ext cx="160272" cy="313024"/>
              <a:chOff x="4229917" y="5785853"/>
              <a:chExt cx="256102" cy="532880"/>
            </a:xfrm>
          </p:grpSpPr>
          <p:sp>
            <p:nvSpPr>
              <p:cNvPr id="352" name="Smiley Face 351">
                <a:extLst>
                  <a:ext uri="{FF2B5EF4-FFF2-40B4-BE49-F238E27FC236}">
                    <a16:creationId xmlns:a16="http://schemas.microsoft.com/office/drawing/2014/main" id="{9597C2EE-5D24-1E49-9A7D-BF280B19FE32}"/>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53" name="Triangle 352">
                <a:extLst>
                  <a:ext uri="{FF2B5EF4-FFF2-40B4-BE49-F238E27FC236}">
                    <a16:creationId xmlns:a16="http://schemas.microsoft.com/office/drawing/2014/main" id="{F86C0A85-7745-6940-8B2C-0C421A30416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4" name="Group 333">
              <a:extLst>
                <a:ext uri="{FF2B5EF4-FFF2-40B4-BE49-F238E27FC236}">
                  <a16:creationId xmlns:a16="http://schemas.microsoft.com/office/drawing/2014/main" id="{AE3616AF-B26D-FF4F-8E64-834AECECAB5C}"/>
                </a:ext>
              </a:extLst>
            </p:cNvPr>
            <p:cNvGrpSpPr/>
            <p:nvPr/>
          </p:nvGrpSpPr>
          <p:grpSpPr>
            <a:xfrm>
              <a:off x="4215765" y="5253132"/>
              <a:ext cx="160272" cy="313024"/>
              <a:chOff x="4229917" y="5785853"/>
              <a:chExt cx="256102" cy="532880"/>
            </a:xfrm>
          </p:grpSpPr>
          <p:sp>
            <p:nvSpPr>
              <p:cNvPr id="350" name="Smiley Face 349">
                <a:extLst>
                  <a:ext uri="{FF2B5EF4-FFF2-40B4-BE49-F238E27FC236}">
                    <a16:creationId xmlns:a16="http://schemas.microsoft.com/office/drawing/2014/main" id="{2145682E-F005-2642-9836-B60966F39754}"/>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51" name="Triangle 350">
                <a:extLst>
                  <a:ext uri="{FF2B5EF4-FFF2-40B4-BE49-F238E27FC236}">
                    <a16:creationId xmlns:a16="http://schemas.microsoft.com/office/drawing/2014/main" id="{FB4F6F45-4C5F-5A4A-8327-3508DA18CB6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5" name="Group 334">
              <a:extLst>
                <a:ext uri="{FF2B5EF4-FFF2-40B4-BE49-F238E27FC236}">
                  <a16:creationId xmlns:a16="http://schemas.microsoft.com/office/drawing/2014/main" id="{7B097C1C-CDAB-4D43-AACB-AA89D6E64913}"/>
                </a:ext>
              </a:extLst>
            </p:cNvPr>
            <p:cNvGrpSpPr/>
            <p:nvPr/>
          </p:nvGrpSpPr>
          <p:grpSpPr>
            <a:xfrm>
              <a:off x="3700055" y="5364900"/>
              <a:ext cx="160272" cy="313024"/>
              <a:chOff x="4229917" y="5785853"/>
              <a:chExt cx="256102" cy="532880"/>
            </a:xfrm>
          </p:grpSpPr>
          <p:sp>
            <p:nvSpPr>
              <p:cNvPr id="348" name="Smiley Face 347">
                <a:extLst>
                  <a:ext uri="{FF2B5EF4-FFF2-40B4-BE49-F238E27FC236}">
                    <a16:creationId xmlns:a16="http://schemas.microsoft.com/office/drawing/2014/main" id="{F97DC545-059F-F74A-AF9F-914065F69DA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49" name="Triangle 348">
                <a:extLst>
                  <a:ext uri="{FF2B5EF4-FFF2-40B4-BE49-F238E27FC236}">
                    <a16:creationId xmlns:a16="http://schemas.microsoft.com/office/drawing/2014/main" id="{E8341424-E29D-AD4F-82FF-F9D530A093E5}"/>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6" name="Group 335">
              <a:extLst>
                <a:ext uri="{FF2B5EF4-FFF2-40B4-BE49-F238E27FC236}">
                  <a16:creationId xmlns:a16="http://schemas.microsoft.com/office/drawing/2014/main" id="{2FCF4DBE-70BE-3340-B3E0-EF970BADFF6A}"/>
                </a:ext>
              </a:extLst>
            </p:cNvPr>
            <p:cNvGrpSpPr/>
            <p:nvPr/>
          </p:nvGrpSpPr>
          <p:grpSpPr>
            <a:xfrm>
              <a:off x="3627136" y="5562510"/>
              <a:ext cx="160272" cy="313024"/>
              <a:chOff x="4229917" y="5785853"/>
              <a:chExt cx="256102" cy="532880"/>
            </a:xfrm>
          </p:grpSpPr>
          <p:sp>
            <p:nvSpPr>
              <p:cNvPr id="346" name="Smiley Face 345">
                <a:extLst>
                  <a:ext uri="{FF2B5EF4-FFF2-40B4-BE49-F238E27FC236}">
                    <a16:creationId xmlns:a16="http://schemas.microsoft.com/office/drawing/2014/main" id="{36AA60FC-E906-5C4A-B0DA-C0F798EA886D}"/>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47" name="Triangle 346">
                <a:extLst>
                  <a:ext uri="{FF2B5EF4-FFF2-40B4-BE49-F238E27FC236}">
                    <a16:creationId xmlns:a16="http://schemas.microsoft.com/office/drawing/2014/main" id="{F20E01F3-9B38-2444-8D95-F77A4981A7B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7" name="Group 336">
              <a:extLst>
                <a:ext uri="{FF2B5EF4-FFF2-40B4-BE49-F238E27FC236}">
                  <a16:creationId xmlns:a16="http://schemas.microsoft.com/office/drawing/2014/main" id="{7C906D91-4C45-6E4D-8672-8AED0AD16F03}"/>
                </a:ext>
              </a:extLst>
            </p:cNvPr>
            <p:cNvGrpSpPr/>
            <p:nvPr/>
          </p:nvGrpSpPr>
          <p:grpSpPr>
            <a:xfrm>
              <a:off x="3957265" y="5648265"/>
              <a:ext cx="160272" cy="313024"/>
              <a:chOff x="4229917" y="5785853"/>
              <a:chExt cx="256102" cy="532880"/>
            </a:xfrm>
          </p:grpSpPr>
          <p:sp>
            <p:nvSpPr>
              <p:cNvPr id="344" name="Smiley Face 343">
                <a:extLst>
                  <a:ext uri="{FF2B5EF4-FFF2-40B4-BE49-F238E27FC236}">
                    <a16:creationId xmlns:a16="http://schemas.microsoft.com/office/drawing/2014/main" id="{A923DFB0-342A-BE48-81F7-C2C985E1FD4B}"/>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45" name="Triangle 344">
                <a:extLst>
                  <a:ext uri="{FF2B5EF4-FFF2-40B4-BE49-F238E27FC236}">
                    <a16:creationId xmlns:a16="http://schemas.microsoft.com/office/drawing/2014/main" id="{755133BB-ECCC-A849-8DC3-42F915404A87}"/>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8" name="Group 337">
              <a:extLst>
                <a:ext uri="{FF2B5EF4-FFF2-40B4-BE49-F238E27FC236}">
                  <a16:creationId xmlns:a16="http://schemas.microsoft.com/office/drawing/2014/main" id="{DCB418AF-7DC3-9A4C-B4AF-E7E828FDE025}"/>
                </a:ext>
              </a:extLst>
            </p:cNvPr>
            <p:cNvGrpSpPr/>
            <p:nvPr/>
          </p:nvGrpSpPr>
          <p:grpSpPr>
            <a:xfrm>
              <a:off x="4100573" y="5119824"/>
              <a:ext cx="160272" cy="313024"/>
              <a:chOff x="4229917" y="5785853"/>
              <a:chExt cx="256102" cy="532880"/>
            </a:xfrm>
          </p:grpSpPr>
          <p:sp>
            <p:nvSpPr>
              <p:cNvPr id="342" name="Smiley Face 341">
                <a:extLst>
                  <a:ext uri="{FF2B5EF4-FFF2-40B4-BE49-F238E27FC236}">
                    <a16:creationId xmlns:a16="http://schemas.microsoft.com/office/drawing/2014/main" id="{17D1728A-A44E-FB4B-BE42-3DD3B23D3DB0}"/>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43" name="Triangle 342">
                <a:extLst>
                  <a:ext uri="{FF2B5EF4-FFF2-40B4-BE49-F238E27FC236}">
                    <a16:creationId xmlns:a16="http://schemas.microsoft.com/office/drawing/2014/main" id="{79B5D35A-F652-E64A-8B82-873819359CA9}"/>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nvGrpSpPr>
            <p:cNvPr id="339" name="Group 338">
              <a:extLst>
                <a:ext uri="{FF2B5EF4-FFF2-40B4-BE49-F238E27FC236}">
                  <a16:creationId xmlns:a16="http://schemas.microsoft.com/office/drawing/2014/main" id="{2820416F-F2EF-C64C-B860-4DD9FDD5BFF6}"/>
                </a:ext>
              </a:extLst>
            </p:cNvPr>
            <p:cNvGrpSpPr/>
            <p:nvPr/>
          </p:nvGrpSpPr>
          <p:grpSpPr>
            <a:xfrm>
              <a:off x="3816420" y="5565250"/>
              <a:ext cx="160272" cy="313024"/>
              <a:chOff x="4229917" y="5785853"/>
              <a:chExt cx="256102" cy="532880"/>
            </a:xfrm>
          </p:grpSpPr>
          <p:sp>
            <p:nvSpPr>
              <p:cNvPr id="340" name="Smiley Face 339">
                <a:extLst>
                  <a:ext uri="{FF2B5EF4-FFF2-40B4-BE49-F238E27FC236}">
                    <a16:creationId xmlns:a16="http://schemas.microsoft.com/office/drawing/2014/main" id="{824A66FF-2C17-E144-AE99-8A1E6EE593E3}"/>
                  </a:ext>
                </a:extLst>
              </p:cNvPr>
              <p:cNvSpPr/>
              <p:nvPr/>
            </p:nvSpPr>
            <p:spPr>
              <a:xfrm>
                <a:off x="4229917" y="5785853"/>
                <a:ext cx="256102" cy="283644"/>
              </a:xfrm>
              <a:prstGeom prst="smileyFac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sp>
            <p:nvSpPr>
              <p:cNvPr id="341" name="Triangle 340">
                <a:extLst>
                  <a:ext uri="{FF2B5EF4-FFF2-40B4-BE49-F238E27FC236}">
                    <a16:creationId xmlns:a16="http://schemas.microsoft.com/office/drawing/2014/main" id="{A1312AD3-F341-114A-92D4-11C24AC4E578}"/>
                  </a:ext>
                </a:extLst>
              </p:cNvPr>
              <p:cNvSpPr/>
              <p:nvPr/>
            </p:nvSpPr>
            <p:spPr>
              <a:xfrm>
                <a:off x="4249952" y="6069497"/>
                <a:ext cx="216032" cy="249236"/>
              </a:xfrm>
              <a:prstGeom prst="triangle">
                <a:avLst/>
              </a:prstGeom>
              <a:ln/>
            </p:spPr>
            <p:style>
              <a:lnRef idx="2">
                <a:schemeClr val="dk1"/>
              </a:lnRef>
              <a:fillRef idx="1">
                <a:schemeClr val="lt1"/>
              </a:fillRef>
              <a:effectRef idx="0">
                <a:schemeClr val="dk1"/>
              </a:effectRef>
              <a:fontRef idx="minor">
                <a:schemeClr val="dk1"/>
              </a:fontRef>
            </p:style>
            <p:txBody>
              <a:bodyPr wrap="square" rtlCol="0" anchor="ctr" anchorCtr="0">
                <a:spAutoFit/>
              </a:bodyPr>
              <a:lstStyle/>
              <a:p>
                <a:pPr algn="ctr"/>
                <a:endParaRPr lang="en-US"/>
              </a:p>
            </p:txBody>
          </p:sp>
        </p:grpSp>
      </p:grpSp>
    </p:spTree>
    <p:extLst>
      <p:ext uri="{BB962C8B-B14F-4D97-AF65-F5344CB8AC3E}">
        <p14:creationId xmlns:p14="http://schemas.microsoft.com/office/powerpoint/2010/main" val="282777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B8A8D-AA15-BD47-B649-B047BCE930FD}"/>
              </a:ext>
            </a:extLst>
          </p:cNvPr>
          <p:cNvSpPr>
            <a:spLocks noGrp="1"/>
          </p:cNvSpPr>
          <p:nvPr>
            <p:ph type="title"/>
          </p:nvPr>
        </p:nvSpPr>
        <p:spPr>
          <a:xfrm>
            <a:off x="599919" y="509861"/>
            <a:ext cx="10988988" cy="858697"/>
          </a:xfrm>
        </p:spPr>
        <p:txBody>
          <a:bodyPr/>
          <a:lstStyle/>
          <a:p>
            <a:r>
              <a:rPr lang="en-US" dirty="0"/>
              <a:t>Most causal genes with tissue-trait mismatch drops out</a:t>
            </a:r>
            <a:br>
              <a:rPr lang="en-US" dirty="0"/>
            </a:br>
            <a:r>
              <a:rPr lang="en-US" dirty="0"/>
              <a:t>……. </a:t>
            </a:r>
            <a:r>
              <a:rPr lang="en-US" dirty="0">
                <a:solidFill>
                  <a:srgbClr val="FF0000"/>
                </a:solidFill>
              </a:rPr>
              <a:t>“Most……” </a:t>
            </a:r>
          </a:p>
        </p:txBody>
      </p:sp>
      <p:pic>
        <p:nvPicPr>
          <p:cNvPr id="3" name="Picture 2">
            <a:extLst>
              <a:ext uri="{FF2B5EF4-FFF2-40B4-BE49-F238E27FC236}">
                <a16:creationId xmlns:a16="http://schemas.microsoft.com/office/drawing/2014/main" id="{5C23270B-02C0-4640-9CCF-3A58A2677262}"/>
              </a:ext>
            </a:extLst>
          </p:cNvPr>
          <p:cNvPicPr>
            <a:picLocks noChangeAspect="1"/>
          </p:cNvPicPr>
          <p:nvPr/>
        </p:nvPicPr>
        <p:blipFill>
          <a:blip r:embed="rId2"/>
          <a:stretch>
            <a:fillRect/>
          </a:stretch>
        </p:blipFill>
        <p:spPr>
          <a:xfrm>
            <a:off x="3195115" y="1455690"/>
            <a:ext cx="5798596" cy="4526903"/>
          </a:xfrm>
          <a:prstGeom prst="rect">
            <a:avLst/>
          </a:prstGeom>
        </p:spPr>
      </p:pic>
      <p:sp>
        <p:nvSpPr>
          <p:cNvPr id="4" name="TextBox 3">
            <a:extLst>
              <a:ext uri="{FF2B5EF4-FFF2-40B4-BE49-F238E27FC236}">
                <a16:creationId xmlns:a16="http://schemas.microsoft.com/office/drawing/2014/main" id="{99D068A2-CDCC-2F4C-960F-67BEB12F0ED8}"/>
              </a:ext>
            </a:extLst>
          </p:cNvPr>
          <p:cNvSpPr txBox="1"/>
          <p:nvPr/>
        </p:nvSpPr>
        <p:spPr>
          <a:xfrm>
            <a:off x="4442045" y="5982593"/>
            <a:ext cx="3578224" cy="215444"/>
          </a:xfrm>
          <a:prstGeom prst="rect">
            <a:avLst/>
          </a:prstGeom>
          <a:noFill/>
        </p:spPr>
        <p:txBody>
          <a:bodyPr wrap="none" rtlCol="0">
            <a:spAutoFit/>
          </a:bodyPr>
          <a:lstStyle/>
          <a:p>
            <a:r>
              <a:rPr lang="en-US" sz="800" b="1" i="1" dirty="0"/>
              <a:t>From Weinberg et al., 2019 – Opportunities and  challenges for TWAS</a:t>
            </a:r>
          </a:p>
        </p:txBody>
      </p:sp>
      <p:sp>
        <p:nvSpPr>
          <p:cNvPr id="5" name="TextBox 4">
            <a:extLst>
              <a:ext uri="{FF2B5EF4-FFF2-40B4-BE49-F238E27FC236}">
                <a16:creationId xmlns:a16="http://schemas.microsoft.com/office/drawing/2014/main" id="{3B1C1535-371C-B44E-BA20-92C00D12BA3C}"/>
              </a:ext>
            </a:extLst>
          </p:cNvPr>
          <p:cNvSpPr txBox="1"/>
          <p:nvPr/>
        </p:nvSpPr>
        <p:spPr>
          <a:xfrm>
            <a:off x="8732035" y="4361688"/>
            <a:ext cx="2856872" cy="338554"/>
          </a:xfrm>
          <a:prstGeom prst="rect">
            <a:avLst/>
          </a:prstGeom>
          <a:noFill/>
        </p:spPr>
        <p:txBody>
          <a:bodyPr wrap="none" rtlCol="0">
            <a:spAutoFit/>
          </a:bodyPr>
          <a:lstStyle/>
          <a:p>
            <a:r>
              <a:rPr lang="en-US" b="1" dirty="0"/>
              <a:t>Potential for false positives</a:t>
            </a:r>
          </a:p>
        </p:txBody>
      </p:sp>
    </p:spTree>
    <p:extLst>
      <p:ext uri="{BB962C8B-B14F-4D97-AF65-F5344CB8AC3E}">
        <p14:creationId xmlns:p14="http://schemas.microsoft.com/office/powerpoint/2010/main" val="979898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5CEF2-DA84-7A42-BD4F-ED45EC30F8CC}"/>
              </a:ext>
            </a:extLst>
          </p:cNvPr>
          <p:cNvSpPr>
            <a:spLocks noGrp="1"/>
          </p:cNvSpPr>
          <p:nvPr>
            <p:ph type="title"/>
          </p:nvPr>
        </p:nvSpPr>
        <p:spPr/>
        <p:txBody>
          <a:bodyPr/>
          <a:lstStyle/>
          <a:p>
            <a:r>
              <a:rPr lang="en-US" dirty="0"/>
              <a:t>TWAS sounds interesting…Where do I start?</a:t>
            </a:r>
          </a:p>
        </p:txBody>
      </p:sp>
      <p:sp>
        <p:nvSpPr>
          <p:cNvPr id="3" name="Text Placeholder 2">
            <a:extLst>
              <a:ext uri="{FF2B5EF4-FFF2-40B4-BE49-F238E27FC236}">
                <a16:creationId xmlns:a16="http://schemas.microsoft.com/office/drawing/2014/main" id="{A1FB93A6-243B-D44A-9566-9ECFD6B9DF76}"/>
              </a:ext>
            </a:extLst>
          </p:cNvPr>
          <p:cNvSpPr>
            <a:spLocks noGrp="1"/>
          </p:cNvSpPr>
          <p:nvPr>
            <p:ph type="body" idx="1"/>
          </p:nvPr>
        </p:nvSpPr>
        <p:spPr/>
        <p:txBody>
          <a:bodyPr/>
          <a:lstStyle/>
          <a:p>
            <a:r>
              <a:rPr lang="en-US" dirty="0"/>
              <a:t>Getting most TWAS stuff into a single repo</a:t>
            </a:r>
          </a:p>
        </p:txBody>
      </p:sp>
    </p:spTree>
    <p:extLst>
      <p:ext uri="{BB962C8B-B14F-4D97-AF65-F5344CB8AC3E}">
        <p14:creationId xmlns:p14="http://schemas.microsoft.com/office/powerpoint/2010/main" val="4065007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BF6B273-AAEB-3841-9E4F-16114CFFB061}"/>
              </a:ext>
            </a:extLst>
          </p:cNvPr>
          <p:cNvSpPr/>
          <p:nvPr/>
        </p:nvSpPr>
        <p:spPr>
          <a:xfrm>
            <a:off x="4499635" y="2194923"/>
            <a:ext cx="2414003" cy="37485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4" name="Rectangle 13">
            <a:extLst>
              <a:ext uri="{FF2B5EF4-FFF2-40B4-BE49-F238E27FC236}">
                <a16:creationId xmlns:a16="http://schemas.microsoft.com/office/drawing/2014/main" id="{30645C6B-6B71-694C-8F42-50934FE6CD02}"/>
              </a:ext>
            </a:extLst>
          </p:cNvPr>
          <p:cNvSpPr/>
          <p:nvPr/>
        </p:nvSpPr>
        <p:spPr>
          <a:xfrm>
            <a:off x="288325" y="2182915"/>
            <a:ext cx="4109094" cy="3756565"/>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4" name="Title 3">
            <a:extLst>
              <a:ext uri="{FF2B5EF4-FFF2-40B4-BE49-F238E27FC236}">
                <a16:creationId xmlns:a16="http://schemas.microsoft.com/office/drawing/2014/main" id="{0CA37D52-F651-4C41-90C7-5C97B13260D1}"/>
              </a:ext>
            </a:extLst>
          </p:cNvPr>
          <p:cNvSpPr>
            <a:spLocks noGrp="1"/>
          </p:cNvSpPr>
          <p:nvPr>
            <p:ph type="title"/>
          </p:nvPr>
        </p:nvSpPr>
        <p:spPr/>
        <p:txBody>
          <a:bodyPr/>
          <a:lstStyle/>
          <a:p>
            <a:r>
              <a:rPr lang="en-US" dirty="0"/>
              <a:t>TWAS Framework</a:t>
            </a:r>
          </a:p>
        </p:txBody>
      </p:sp>
      <p:sp>
        <p:nvSpPr>
          <p:cNvPr id="5" name="Rectangle 4">
            <a:extLst>
              <a:ext uri="{FF2B5EF4-FFF2-40B4-BE49-F238E27FC236}">
                <a16:creationId xmlns:a16="http://schemas.microsoft.com/office/drawing/2014/main" id="{956F5A9B-4127-A34D-A2C3-9A39594AA423}"/>
              </a:ext>
            </a:extLst>
          </p:cNvPr>
          <p:cNvSpPr/>
          <p:nvPr/>
        </p:nvSpPr>
        <p:spPr>
          <a:xfrm>
            <a:off x="5138824" y="815078"/>
            <a:ext cx="1911178"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GWAS Summary Statistics</a:t>
            </a:r>
          </a:p>
        </p:txBody>
      </p:sp>
      <p:sp>
        <p:nvSpPr>
          <p:cNvPr id="6" name="Rectangle 5">
            <a:extLst>
              <a:ext uri="{FF2B5EF4-FFF2-40B4-BE49-F238E27FC236}">
                <a16:creationId xmlns:a16="http://schemas.microsoft.com/office/drawing/2014/main" id="{7EB44D82-D91F-FA4C-BA86-077BB7B2D36F}"/>
              </a:ext>
            </a:extLst>
          </p:cNvPr>
          <p:cNvSpPr/>
          <p:nvPr/>
        </p:nvSpPr>
        <p:spPr>
          <a:xfrm>
            <a:off x="2276175" y="4073724"/>
            <a:ext cx="1911178"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a:t>
            </a:r>
            <a:r>
              <a:rPr lang="en-US" dirty="0" err="1"/>
              <a:t>PrediXcan</a:t>
            </a:r>
            <a:endParaRPr lang="en-US" dirty="0"/>
          </a:p>
        </p:txBody>
      </p:sp>
      <p:sp>
        <p:nvSpPr>
          <p:cNvPr id="7" name="Rectangle 6">
            <a:extLst>
              <a:ext uri="{FF2B5EF4-FFF2-40B4-BE49-F238E27FC236}">
                <a16:creationId xmlns:a16="http://schemas.microsoft.com/office/drawing/2014/main" id="{54F3B72E-905B-CA4F-88F6-53C08C3BB8B3}"/>
              </a:ext>
            </a:extLst>
          </p:cNvPr>
          <p:cNvSpPr/>
          <p:nvPr/>
        </p:nvSpPr>
        <p:spPr>
          <a:xfrm>
            <a:off x="2276175" y="4859924"/>
            <a:ext cx="1911178"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a:t>
            </a:r>
            <a:r>
              <a:rPr lang="en-US" dirty="0" err="1"/>
              <a:t>MultiXcan</a:t>
            </a:r>
            <a:endParaRPr lang="en-US" dirty="0"/>
          </a:p>
        </p:txBody>
      </p:sp>
      <p:sp>
        <p:nvSpPr>
          <p:cNvPr id="8" name="Rectangle 7">
            <a:extLst>
              <a:ext uri="{FF2B5EF4-FFF2-40B4-BE49-F238E27FC236}">
                <a16:creationId xmlns:a16="http://schemas.microsoft.com/office/drawing/2014/main" id="{D06A232D-A9DA-2F4F-B1C4-56362E9F5A30}"/>
              </a:ext>
            </a:extLst>
          </p:cNvPr>
          <p:cNvSpPr/>
          <p:nvPr/>
        </p:nvSpPr>
        <p:spPr>
          <a:xfrm>
            <a:off x="461319" y="2496121"/>
            <a:ext cx="1633624"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err="1"/>
              <a:t>ElasticNet</a:t>
            </a:r>
            <a:r>
              <a:rPr lang="en-US" dirty="0"/>
              <a:t> </a:t>
            </a:r>
            <a:r>
              <a:rPr lang="en-US" dirty="0" err="1"/>
              <a:t>eQTL</a:t>
            </a:r>
            <a:r>
              <a:rPr lang="en-US" dirty="0"/>
              <a:t> weights</a:t>
            </a:r>
          </a:p>
        </p:txBody>
      </p:sp>
      <p:sp>
        <p:nvSpPr>
          <p:cNvPr id="9" name="Rectangle 8">
            <a:extLst>
              <a:ext uri="{FF2B5EF4-FFF2-40B4-BE49-F238E27FC236}">
                <a16:creationId xmlns:a16="http://schemas.microsoft.com/office/drawing/2014/main" id="{48889CE8-4943-9944-B54E-AB7DD707FD15}"/>
              </a:ext>
            </a:extLst>
          </p:cNvPr>
          <p:cNvSpPr/>
          <p:nvPr/>
        </p:nvSpPr>
        <p:spPr>
          <a:xfrm>
            <a:off x="461319" y="3282662"/>
            <a:ext cx="1633624"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MASHR </a:t>
            </a:r>
            <a:r>
              <a:rPr lang="en-US" dirty="0" err="1"/>
              <a:t>eQTL</a:t>
            </a:r>
            <a:r>
              <a:rPr lang="en-US" dirty="0"/>
              <a:t> weights</a:t>
            </a:r>
          </a:p>
        </p:txBody>
      </p:sp>
      <p:sp>
        <p:nvSpPr>
          <p:cNvPr id="10" name="TextBox 9">
            <a:extLst>
              <a:ext uri="{FF2B5EF4-FFF2-40B4-BE49-F238E27FC236}">
                <a16:creationId xmlns:a16="http://schemas.microsoft.com/office/drawing/2014/main" id="{8204F40A-E245-324B-BC34-351ADC3D4F5F}"/>
              </a:ext>
            </a:extLst>
          </p:cNvPr>
          <p:cNvSpPr txBox="1"/>
          <p:nvPr/>
        </p:nvSpPr>
        <p:spPr>
          <a:xfrm>
            <a:off x="540928" y="4069203"/>
            <a:ext cx="1554015" cy="338554"/>
          </a:xfrm>
          <a:prstGeom prst="rect">
            <a:avLst/>
          </a:prstGeom>
          <a:noFill/>
        </p:spPr>
        <p:txBody>
          <a:bodyPr wrap="none" rtlCol="0">
            <a:spAutoFit/>
          </a:bodyPr>
          <a:lstStyle/>
          <a:p>
            <a:r>
              <a:rPr lang="en-US" dirty="0"/>
              <a:t>Tissue Specific</a:t>
            </a:r>
          </a:p>
        </p:txBody>
      </p:sp>
      <p:sp>
        <p:nvSpPr>
          <p:cNvPr id="11" name="TextBox 10">
            <a:extLst>
              <a:ext uri="{FF2B5EF4-FFF2-40B4-BE49-F238E27FC236}">
                <a16:creationId xmlns:a16="http://schemas.microsoft.com/office/drawing/2014/main" id="{59290342-077F-B743-8714-72E0BF7ACDEC}"/>
              </a:ext>
            </a:extLst>
          </p:cNvPr>
          <p:cNvSpPr txBox="1"/>
          <p:nvPr/>
        </p:nvSpPr>
        <p:spPr>
          <a:xfrm>
            <a:off x="434584" y="4859924"/>
            <a:ext cx="1766702" cy="338554"/>
          </a:xfrm>
          <a:prstGeom prst="rect">
            <a:avLst/>
          </a:prstGeom>
          <a:noFill/>
        </p:spPr>
        <p:txBody>
          <a:bodyPr wrap="none" rtlCol="0">
            <a:spAutoFit/>
          </a:bodyPr>
          <a:lstStyle/>
          <a:p>
            <a:r>
              <a:rPr lang="en-US" dirty="0"/>
              <a:t>Combined Tissue</a:t>
            </a:r>
          </a:p>
        </p:txBody>
      </p:sp>
      <p:sp>
        <p:nvSpPr>
          <p:cNvPr id="12" name="Rectangle 11">
            <a:extLst>
              <a:ext uri="{FF2B5EF4-FFF2-40B4-BE49-F238E27FC236}">
                <a16:creationId xmlns:a16="http://schemas.microsoft.com/office/drawing/2014/main" id="{66137AC1-BE93-264F-B5F3-B106DC13BE61}"/>
              </a:ext>
            </a:extLst>
          </p:cNvPr>
          <p:cNvSpPr/>
          <p:nvPr/>
        </p:nvSpPr>
        <p:spPr>
          <a:xfrm>
            <a:off x="4599084" y="4194599"/>
            <a:ext cx="914400"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SMR</a:t>
            </a:r>
          </a:p>
        </p:txBody>
      </p:sp>
      <p:sp>
        <p:nvSpPr>
          <p:cNvPr id="13" name="Rectangle 12">
            <a:extLst>
              <a:ext uri="{FF2B5EF4-FFF2-40B4-BE49-F238E27FC236}">
                <a16:creationId xmlns:a16="http://schemas.microsoft.com/office/drawing/2014/main" id="{B3C9615C-4E2B-7B4B-A47E-9D08BF443EA4}"/>
              </a:ext>
            </a:extLst>
          </p:cNvPr>
          <p:cNvSpPr/>
          <p:nvPr/>
        </p:nvSpPr>
        <p:spPr>
          <a:xfrm>
            <a:off x="4584357" y="4859924"/>
            <a:ext cx="914400"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HEIDI</a:t>
            </a:r>
          </a:p>
        </p:txBody>
      </p:sp>
      <p:sp>
        <p:nvSpPr>
          <p:cNvPr id="16" name="Rectangle 15">
            <a:extLst>
              <a:ext uri="{FF2B5EF4-FFF2-40B4-BE49-F238E27FC236}">
                <a16:creationId xmlns:a16="http://schemas.microsoft.com/office/drawing/2014/main" id="{7F6FC194-278C-BF48-8996-CB68C700C1E1}"/>
              </a:ext>
            </a:extLst>
          </p:cNvPr>
          <p:cNvSpPr/>
          <p:nvPr/>
        </p:nvSpPr>
        <p:spPr>
          <a:xfrm>
            <a:off x="7050002" y="2182915"/>
            <a:ext cx="1857633" cy="37485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17" name="Rectangle 16">
            <a:extLst>
              <a:ext uri="{FF2B5EF4-FFF2-40B4-BE49-F238E27FC236}">
                <a16:creationId xmlns:a16="http://schemas.microsoft.com/office/drawing/2014/main" id="{FB5397FF-6FBA-9745-BE0D-037CB1903014}"/>
              </a:ext>
            </a:extLst>
          </p:cNvPr>
          <p:cNvSpPr/>
          <p:nvPr/>
        </p:nvSpPr>
        <p:spPr>
          <a:xfrm>
            <a:off x="7215966" y="2758652"/>
            <a:ext cx="1496595"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FUMA GWAS</a:t>
            </a:r>
          </a:p>
        </p:txBody>
      </p:sp>
      <p:sp>
        <p:nvSpPr>
          <p:cNvPr id="18" name="Rectangle 17">
            <a:extLst>
              <a:ext uri="{FF2B5EF4-FFF2-40B4-BE49-F238E27FC236}">
                <a16:creationId xmlns:a16="http://schemas.microsoft.com/office/drawing/2014/main" id="{439D17B2-8BA8-1145-8397-A0339E6763E5}"/>
              </a:ext>
            </a:extLst>
          </p:cNvPr>
          <p:cNvSpPr/>
          <p:nvPr/>
        </p:nvSpPr>
        <p:spPr>
          <a:xfrm>
            <a:off x="7215965" y="3354465"/>
            <a:ext cx="1496595"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err="1"/>
              <a:t>eQTL</a:t>
            </a:r>
            <a:r>
              <a:rPr lang="en-US" dirty="0"/>
              <a:t> mapping</a:t>
            </a:r>
          </a:p>
        </p:txBody>
      </p:sp>
      <p:sp>
        <p:nvSpPr>
          <p:cNvPr id="19" name="Rectangle 18">
            <a:extLst>
              <a:ext uri="{FF2B5EF4-FFF2-40B4-BE49-F238E27FC236}">
                <a16:creationId xmlns:a16="http://schemas.microsoft.com/office/drawing/2014/main" id="{609B8D00-B048-E846-91FD-396A0390E7E2}"/>
              </a:ext>
            </a:extLst>
          </p:cNvPr>
          <p:cNvSpPr/>
          <p:nvPr/>
        </p:nvSpPr>
        <p:spPr>
          <a:xfrm>
            <a:off x="7225172" y="4386193"/>
            <a:ext cx="1496595"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Colocalization</a:t>
            </a:r>
          </a:p>
        </p:txBody>
      </p:sp>
      <p:sp>
        <p:nvSpPr>
          <p:cNvPr id="20" name="Rectangle 19">
            <a:extLst>
              <a:ext uri="{FF2B5EF4-FFF2-40B4-BE49-F238E27FC236}">
                <a16:creationId xmlns:a16="http://schemas.microsoft.com/office/drawing/2014/main" id="{5A49282C-A190-C248-A8A6-4999BF989CA1}"/>
              </a:ext>
            </a:extLst>
          </p:cNvPr>
          <p:cNvSpPr/>
          <p:nvPr/>
        </p:nvSpPr>
        <p:spPr>
          <a:xfrm>
            <a:off x="9094573" y="2162434"/>
            <a:ext cx="2930015" cy="3748560"/>
          </a:xfrm>
          <a:prstGeom prst="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endParaRPr lang="en-US"/>
          </a:p>
        </p:txBody>
      </p:sp>
      <p:sp>
        <p:nvSpPr>
          <p:cNvPr id="21" name="Rectangle 20">
            <a:extLst>
              <a:ext uri="{FF2B5EF4-FFF2-40B4-BE49-F238E27FC236}">
                <a16:creationId xmlns:a16="http://schemas.microsoft.com/office/drawing/2014/main" id="{3E03FA04-DA8A-3C48-BC64-C1A72CBCE09E}"/>
              </a:ext>
            </a:extLst>
          </p:cNvPr>
          <p:cNvSpPr/>
          <p:nvPr/>
        </p:nvSpPr>
        <p:spPr>
          <a:xfrm>
            <a:off x="9506304" y="4286570"/>
            <a:ext cx="1496595" cy="33855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FOCUS</a:t>
            </a:r>
          </a:p>
        </p:txBody>
      </p:sp>
      <p:sp>
        <p:nvSpPr>
          <p:cNvPr id="22" name="Rectangle 21">
            <a:extLst>
              <a:ext uri="{FF2B5EF4-FFF2-40B4-BE49-F238E27FC236}">
                <a16:creationId xmlns:a16="http://schemas.microsoft.com/office/drawing/2014/main" id="{94CFAC81-B1F0-D74A-B868-FFAFB5B3042C}"/>
              </a:ext>
            </a:extLst>
          </p:cNvPr>
          <p:cNvSpPr/>
          <p:nvPr/>
        </p:nvSpPr>
        <p:spPr>
          <a:xfrm>
            <a:off x="10254601" y="2791254"/>
            <a:ext cx="1633624"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err="1"/>
              <a:t>ElasticNet</a:t>
            </a:r>
            <a:r>
              <a:rPr lang="en-US" dirty="0"/>
              <a:t> </a:t>
            </a:r>
            <a:r>
              <a:rPr lang="en-US" dirty="0" err="1"/>
              <a:t>eQTL</a:t>
            </a:r>
            <a:r>
              <a:rPr lang="en-US" dirty="0"/>
              <a:t> weights</a:t>
            </a:r>
          </a:p>
        </p:txBody>
      </p:sp>
      <p:sp>
        <p:nvSpPr>
          <p:cNvPr id="23" name="Rectangle 22">
            <a:extLst>
              <a:ext uri="{FF2B5EF4-FFF2-40B4-BE49-F238E27FC236}">
                <a16:creationId xmlns:a16="http://schemas.microsoft.com/office/drawing/2014/main" id="{094EDA75-4E81-2142-805F-D9A91859BB18}"/>
              </a:ext>
            </a:extLst>
          </p:cNvPr>
          <p:cNvSpPr/>
          <p:nvPr/>
        </p:nvSpPr>
        <p:spPr>
          <a:xfrm>
            <a:off x="5158473" y="2685051"/>
            <a:ext cx="1633624" cy="584775"/>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nchorCtr="0">
            <a:spAutoFit/>
          </a:bodyPr>
          <a:lstStyle/>
          <a:p>
            <a:pPr algn="ctr"/>
            <a:r>
              <a:rPr lang="en-US" dirty="0"/>
              <a:t>BESD format </a:t>
            </a:r>
            <a:r>
              <a:rPr lang="en-US" dirty="0" err="1"/>
              <a:t>eQTL</a:t>
            </a:r>
            <a:r>
              <a:rPr lang="en-US" dirty="0"/>
              <a:t> weights</a:t>
            </a:r>
          </a:p>
        </p:txBody>
      </p:sp>
      <p:sp>
        <p:nvSpPr>
          <p:cNvPr id="24" name="TextBox 23">
            <a:extLst>
              <a:ext uri="{FF2B5EF4-FFF2-40B4-BE49-F238E27FC236}">
                <a16:creationId xmlns:a16="http://schemas.microsoft.com/office/drawing/2014/main" id="{1B840149-614D-8645-ABD5-0AD9ADFFEA50}"/>
              </a:ext>
            </a:extLst>
          </p:cNvPr>
          <p:cNvSpPr txBox="1"/>
          <p:nvPr/>
        </p:nvSpPr>
        <p:spPr>
          <a:xfrm>
            <a:off x="1355261" y="1811872"/>
            <a:ext cx="1975221" cy="338554"/>
          </a:xfrm>
          <a:prstGeom prst="rect">
            <a:avLst/>
          </a:prstGeom>
          <a:noFill/>
        </p:spPr>
        <p:txBody>
          <a:bodyPr wrap="none" rtlCol="0">
            <a:spAutoFit/>
          </a:bodyPr>
          <a:lstStyle/>
          <a:p>
            <a:r>
              <a:rPr lang="en-US" dirty="0"/>
              <a:t>S-</a:t>
            </a:r>
            <a:r>
              <a:rPr lang="en-US" dirty="0" err="1"/>
              <a:t>PrediXcan</a:t>
            </a:r>
            <a:r>
              <a:rPr lang="en-US" dirty="0"/>
              <a:t> format</a:t>
            </a:r>
          </a:p>
        </p:txBody>
      </p:sp>
      <p:sp>
        <p:nvSpPr>
          <p:cNvPr id="25" name="TextBox 24">
            <a:extLst>
              <a:ext uri="{FF2B5EF4-FFF2-40B4-BE49-F238E27FC236}">
                <a16:creationId xmlns:a16="http://schemas.microsoft.com/office/drawing/2014/main" id="{C6F4D33B-A9BB-0F4F-8D4A-5BA85AB58579}"/>
              </a:ext>
            </a:extLst>
          </p:cNvPr>
          <p:cNvSpPr txBox="1"/>
          <p:nvPr/>
        </p:nvSpPr>
        <p:spPr>
          <a:xfrm>
            <a:off x="4719025" y="1815709"/>
            <a:ext cx="1996700" cy="338554"/>
          </a:xfrm>
          <a:prstGeom prst="rect">
            <a:avLst/>
          </a:prstGeom>
          <a:noFill/>
        </p:spPr>
        <p:txBody>
          <a:bodyPr wrap="none" rtlCol="0">
            <a:spAutoFit/>
          </a:bodyPr>
          <a:lstStyle/>
          <a:p>
            <a:r>
              <a:rPr lang="en-US" dirty="0"/>
              <a:t>GCTA COJO format</a:t>
            </a:r>
          </a:p>
        </p:txBody>
      </p:sp>
      <p:sp>
        <p:nvSpPr>
          <p:cNvPr id="26" name="TextBox 25">
            <a:extLst>
              <a:ext uri="{FF2B5EF4-FFF2-40B4-BE49-F238E27FC236}">
                <a16:creationId xmlns:a16="http://schemas.microsoft.com/office/drawing/2014/main" id="{163262EE-7A39-6547-8BB8-2AF14D08F801}"/>
              </a:ext>
            </a:extLst>
          </p:cNvPr>
          <p:cNvSpPr txBox="1"/>
          <p:nvPr/>
        </p:nvSpPr>
        <p:spPr>
          <a:xfrm>
            <a:off x="7238005" y="1819693"/>
            <a:ext cx="1452514" cy="338554"/>
          </a:xfrm>
          <a:prstGeom prst="rect">
            <a:avLst/>
          </a:prstGeom>
          <a:noFill/>
        </p:spPr>
        <p:txBody>
          <a:bodyPr wrap="none" rtlCol="0">
            <a:spAutoFit/>
          </a:bodyPr>
          <a:lstStyle/>
          <a:p>
            <a:r>
              <a:rPr lang="en-US" dirty="0"/>
              <a:t>FUMA format </a:t>
            </a:r>
          </a:p>
        </p:txBody>
      </p:sp>
      <p:sp>
        <p:nvSpPr>
          <p:cNvPr id="27" name="TextBox 26">
            <a:extLst>
              <a:ext uri="{FF2B5EF4-FFF2-40B4-BE49-F238E27FC236}">
                <a16:creationId xmlns:a16="http://schemas.microsoft.com/office/drawing/2014/main" id="{E9A1400F-78B9-FE4F-88C3-07D7E94DFBAE}"/>
              </a:ext>
            </a:extLst>
          </p:cNvPr>
          <p:cNvSpPr txBox="1"/>
          <p:nvPr/>
        </p:nvSpPr>
        <p:spPr>
          <a:xfrm>
            <a:off x="9392783" y="1808070"/>
            <a:ext cx="2460930" cy="338554"/>
          </a:xfrm>
          <a:prstGeom prst="rect">
            <a:avLst/>
          </a:prstGeom>
          <a:noFill/>
        </p:spPr>
        <p:txBody>
          <a:bodyPr wrap="none" rtlCol="0">
            <a:spAutoFit/>
          </a:bodyPr>
          <a:lstStyle/>
          <a:p>
            <a:r>
              <a:rPr lang="en-US" dirty="0"/>
              <a:t>FOCUS (LDSC+) format </a:t>
            </a:r>
          </a:p>
        </p:txBody>
      </p:sp>
      <p:cxnSp>
        <p:nvCxnSpPr>
          <p:cNvPr id="29" name="Straight Arrow Connector 28">
            <a:extLst>
              <a:ext uri="{FF2B5EF4-FFF2-40B4-BE49-F238E27FC236}">
                <a16:creationId xmlns:a16="http://schemas.microsoft.com/office/drawing/2014/main" id="{EAB97C6C-6585-9A43-9B96-4CA0EAE5A41A}"/>
              </a:ext>
            </a:extLst>
          </p:cNvPr>
          <p:cNvCxnSpPr>
            <a:stCxn id="5" idx="1"/>
            <a:endCxn id="24" idx="0"/>
          </p:cNvCxnSpPr>
          <p:nvPr/>
        </p:nvCxnSpPr>
        <p:spPr>
          <a:xfrm flipH="1">
            <a:off x="2342872" y="1107466"/>
            <a:ext cx="2795952" cy="704406"/>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ADE3EFCE-85A7-5C47-99A1-D68E2C40575E}"/>
              </a:ext>
            </a:extLst>
          </p:cNvPr>
          <p:cNvCxnSpPr>
            <a:cxnSpLocks/>
            <a:stCxn id="5" idx="3"/>
            <a:endCxn id="27" idx="0"/>
          </p:cNvCxnSpPr>
          <p:nvPr/>
        </p:nvCxnSpPr>
        <p:spPr>
          <a:xfrm>
            <a:off x="7050002" y="1107466"/>
            <a:ext cx="3573246" cy="700604"/>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51FD5270-66E5-9949-87E5-20E77725CB20}"/>
              </a:ext>
            </a:extLst>
          </p:cNvPr>
          <p:cNvCxnSpPr>
            <a:cxnSpLocks/>
            <a:stCxn id="5" idx="2"/>
            <a:endCxn id="26" idx="0"/>
          </p:cNvCxnSpPr>
          <p:nvPr/>
        </p:nvCxnSpPr>
        <p:spPr>
          <a:xfrm>
            <a:off x="6094413" y="1399853"/>
            <a:ext cx="1869849" cy="41984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66F15715-C8EC-F54C-A3BD-EDE31FF98442}"/>
              </a:ext>
            </a:extLst>
          </p:cNvPr>
          <p:cNvCxnSpPr>
            <a:cxnSpLocks/>
            <a:endCxn id="25" idx="0"/>
          </p:cNvCxnSpPr>
          <p:nvPr/>
        </p:nvCxnSpPr>
        <p:spPr>
          <a:xfrm>
            <a:off x="5717375" y="1396034"/>
            <a:ext cx="0" cy="419675"/>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1212048A-D55F-CD47-9830-CF089101DAF5}"/>
              </a:ext>
            </a:extLst>
          </p:cNvPr>
          <p:cNvCxnSpPr>
            <a:cxnSpLocks/>
            <a:endCxn id="6" idx="0"/>
          </p:cNvCxnSpPr>
          <p:nvPr/>
        </p:nvCxnSpPr>
        <p:spPr>
          <a:xfrm>
            <a:off x="3231764" y="2075935"/>
            <a:ext cx="0" cy="1997789"/>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9BF59D03-41B8-F84C-957E-24C65EE8E7B1}"/>
              </a:ext>
            </a:extLst>
          </p:cNvPr>
          <p:cNvCxnSpPr>
            <a:stCxn id="6" idx="2"/>
            <a:endCxn id="7" idx="0"/>
          </p:cNvCxnSpPr>
          <p:nvPr/>
        </p:nvCxnSpPr>
        <p:spPr>
          <a:xfrm>
            <a:off x="3231764" y="4412278"/>
            <a:ext cx="0" cy="447646"/>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35B421EF-C238-2043-A780-B169F462BA05}"/>
              </a:ext>
            </a:extLst>
          </p:cNvPr>
          <p:cNvCxnSpPr/>
          <p:nvPr/>
        </p:nvCxnSpPr>
        <p:spPr>
          <a:xfrm>
            <a:off x="4901514" y="2146624"/>
            <a:ext cx="0" cy="2047975"/>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a:extLst>
              <a:ext uri="{FF2B5EF4-FFF2-40B4-BE49-F238E27FC236}">
                <a16:creationId xmlns:a16="http://schemas.microsoft.com/office/drawing/2014/main" id="{40729BE4-0808-B940-9C48-B1D85BDDF522}"/>
              </a:ext>
            </a:extLst>
          </p:cNvPr>
          <p:cNvCxnSpPr>
            <a:endCxn id="13" idx="0"/>
          </p:cNvCxnSpPr>
          <p:nvPr/>
        </p:nvCxnSpPr>
        <p:spPr>
          <a:xfrm flipH="1">
            <a:off x="5041557" y="4533153"/>
            <a:ext cx="8238" cy="326771"/>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46633766-D76A-AD42-8803-585E3A08D046}"/>
              </a:ext>
            </a:extLst>
          </p:cNvPr>
          <p:cNvCxnSpPr>
            <a:stCxn id="26" idx="2"/>
            <a:endCxn id="17" idx="0"/>
          </p:cNvCxnSpPr>
          <p:nvPr/>
        </p:nvCxnSpPr>
        <p:spPr>
          <a:xfrm>
            <a:off x="7964262" y="2158247"/>
            <a:ext cx="2" cy="600405"/>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5C675D78-3ED8-5D4C-AAAA-188420746791}"/>
              </a:ext>
            </a:extLst>
          </p:cNvPr>
          <p:cNvCxnSpPr>
            <a:stCxn id="17" idx="2"/>
            <a:endCxn id="18" idx="0"/>
          </p:cNvCxnSpPr>
          <p:nvPr/>
        </p:nvCxnSpPr>
        <p:spPr>
          <a:xfrm flipH="1">
            <a:off x="7964263" y="3097206"/>
            <a:ext cx="1" cy="257259"/>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C5E8B6C2-2C5B-024D-B6DA-5F0D47031C26}"/>
              </a:ext>
            </a:extLst>
          </p:cNvPr>
          <p:cNvCxnSpPr>
            <a:stCxn id="18" idx="2"/>
            <a:endCxn id="19" idx="0"/>
          </p:cNvCxnSpPr>
          <p:nvPr/>
        </p:nvCxnSpPr>
        <p:spPr>
          <a:xfrm>
            <a:off x="7964263" y="3939240"/>
            <a:ext cx="9207" cy="446953"/>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BFBB814E-462E-504B-9E85-2C78D2C26E13}"/>
              </a:ext>
            </a:extLst>
          </p:cNvPr>
          <p:cNvCxnSpPr/>
          <p:nvPr/>
        </p:nvCxnSpPr>
        <p:spPr>
          <a:xfrm>
            <a:off x="9654746" y="2146624"/>
            <a:ext cx="0" cy="2139946"/>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60" name="Elbow Connector 59">
            <a:extLst>
              <a:ext uri="{FF2B5EF4-FFF2-40B4-BE49-F238E27FC236}">
                <a16:creationId xmlns:a16="http://schemas.microsoft.com/office/drawing/2014/main" id="{FB1F53D6-6818-D043-804C-529DC92546DB}"/>
              </a:ext>
            </a:extLst>
          </p:cNvPr>
          <p:cNvCxnSpPr>
            <a:stCxn id="8" idx="3"/>
          </p:cNvCxnSpPr>
          <p:nvPr/>
        </p:nvCxnSpPr>
        <p:spPr>
          <a:xfrm>
            <a:off x="2094943" y="2788509"/>
            <a:ext cx="813014" cy="1280694"/>
          </a:xfrm>
          <a:prstGeom prst="bentConnector2">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62" name="Elbow Connector 61">
            <a:extLst>
              <a:ext uri="{FF2B5EF4-FFF2-40B4-BE49-F238E27FC236}">
                <a16:creationId xmlns:a16="http://schemas.microsoft.com/office/drawing/2014/main" id="{632A1045-131B-6546-BEEC-7EB2C611689D}"/>
              </a:ext>
            </a:extLst>
          </p:cNvPr>
          <p:cNvCxnSpPr>
            <a:cxnSpLocks/>
          </p:cNvCxnSpPr>
          <p:nvPr/>
        </p:nvCxnSpPr>
        <p:spPr>
          <a:xfrm>
            <a:off x="2094943" y="3566984"/>
            <a:ext cx="590592" cy="502219"/>
          </a:xfrm>
          <a:prstGeom prst="bentConnector3">
            <a:avLst>
              <a:gd name="adj1" fmla="val 100214"/>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F3ED876A-F5BD-2048-AF32-B444161B9045}"/>
              </a:ext>
            </a:extLst>
          </p:cNvPr>
          <p:cNvCxnSpPr/>
          <p:nvPr/>
        </p:nvCxnSpPr>
        <p:spPr>
          <a:xfrm>
            <a:off x="5296930" y="3269826"/>
            <a:ext cx="0" cy="924773"/>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a:extLst>
              <a:ext uri="{FF2B5EF4-FFF2-40B4-BE49-F238E27FC236}">
                <a16:creationId xmlns:a16="http://schemas.microsoft.com/office/drawing/2014/main" id="{C3815E1D-1A8D-5341-9D0A-BCE920ADDEE1}"/>
              </a:ext>
            </a:extLst>
          </p:cNvPr>
          <p:cNvCxnSpPr/>
          <p:nvPr/>
        </p:nvCxnSpPr>
        <p:spPr>
          <a:xfrm>
            <a:off x="10470292" y="3376029"/>
            <a:ext cx="0" cy="910541"/>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35838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EB9FF-1022-7144-B154-C70D6A6C2963}"/>
              </a:ext>
            </a:extLst>
          </p:cNvPr>
          <p:cNvSpPr>
            <a:spLocks noGrp="1"/>
          </p:cNvSpPr>
          <p:nvPr>
            <p:ph type="title"/>
          </p:nvPr>
        </p:nvSpPr>
        <p:spPr/>
        <p:txBody>
          <a:bodyPr/>
          <a:lstStyle/>
          <a:p>
            <a:r>
              <a:rPr lang="en-US" dirty="0"/>
              <a:t>Set up of TWAS suite of software</a:t>
            </a:r>
          </a:p>
        </p:txBody>
      </p:sp>
    </p:spTree>
    <p:extLst>
      <p:ext uri="{BB962C8B-B14F-4D97-AF65-F5344CB8AC3E}">
        <p14:creationId xmlns:p14="http://schemas.microsoft.com/office/powerpoint/2010/main" val="1081487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EFD1E-9890-C545-BC4A-B346967E7EF9}"/>
              </a:ext>
            </a:extLst>
          </p:cNvPr>
          <p:cNvSpPr>
            <a:spLocks noGrp="1"/>
          </p:cNvSpPr>
          <p:nvPr>
            <p:ph type="title"/>
          </p:nvPr>
        </p:nvSpPr>
        <p:spPr/>
        <p:txBody>
          <a:bodyPr/>
          <a:lstStyle/>
          <a:p>
            <a:r>
              <a:rPr lang="en-US" dirty="0"/>
              <a:t>Great! We’ve got a significant GWAS finding….but…</a:t>
            </a:r>
          </a:p>
        </p:txBody>
      </p:sp>
      <p:sp>
        <p:nvSpPr>
          <p:cNvPr id="4" name="TextBox 3">
            <a:extLst>
              <a:ext uri="{FF2B5EF4-FFF2-40B4-BE49-F238E27FC236}">
                <a16:creationId xmlns:a16="http://schemas.microsoft.com/office/drawing/2014/main" id="{4870507C-41A9-EA43-A2C2-4679B3C2D4A4}"/>
              </a:ext>
            </a:extLst>
          </p:cNvPr>
          <p:cNvSpPr txBox="1"/>
          <p:nvPr/>
        </p:nvSpPr>
        <p:spPr>
          <a:xfrm>
            <a:off x="634835" y="5031265"/>
            <a:ext cx="5396510" cy="830997"/>
          </a:xfrm>
          <a:prstGeom prst="rect">
            <a:avLst/>
          </a:prstGeom>
          <a:noFill/>
        </p:spPr>
        <p:txBody>
          <a:bodyPr wrap="square" rtlCol="0">
            <a:spAutoFit/>
          </a:bodyPr>
          <a:lstStyle/>
          <a:p>
            <a:r>
              <a:rPr lang="en-US" dirty="0"/>
              <a:t>The SNPs are all highly correlated! GWAS tells us that a region in the genome is associated with a trait…but it doesn’t really tell us which gene is driving the signal…</a:t>
            </a:r>
          </a:p>
        </p:txBody>
      </p:sp>
      <p:sp>
        <p:nvSpPr>
          <p:cNvPr id="6" name="TextBox 5">
            <a:extLst>
              <a:ext uri="{FF2B5EF4-FFF2-40B4-BE49-F238E27FC236}">
                <a16:creationId xmlns:a16="http://schemas.microsoft.com/office/drawing/2014/main" id="{D9650676-2B7D-3841-AD74-F803C5643797}"/>
              </a:ext>
            </a:extLst>
          </p:cNvPr>
          <p:cNvSpPr txBox="1"/>
          <p:nvPr/>
        </p:nvSpPr>
        <p:spPr>
          <a:xfrm>
            <a:off x="6324296" y="5328799"/>
            <a:ext cx="5407634" cy="338554"/>
          </a:xfrm>
          <a:prstGeom prst="rect">
            <a:avLst/>
          </a:prstGeom>
          <a:noFill/>
        </p:spPr>
        <p:txBody>
          <a:bodyPr wrap="none" rtlCol="0">
            <a:spAutoFit/>
          </a:bodyPr>
          <a:lstStyle/>
          <a:p>
            <a:r>
              <a:rPr lang="en-US" dirty="0"/>
              <a:t>Any idea which gene is responsible for the GWAS signal?</a:t>
            </a:r>
          </a:p>
        </p:txBody>
      </p:sp>
      <p:sp>
        <p:nvSpPr>
          <p:cNvPr id="7" name="Rectangle 6">
            <a:extLst>
              <a:ext uri="{FF2B5EF4-FFF2-40B4-BE49-F238E27FC236}">
                <a16:creationId xmlns:a16="http://schemas.microsoft.com/office/drawing/2014/main" id="{462A672E-CFA0-D94D-A210-D52613BF37C3}"/>
              </a:ext>
            </a:extLst>
          </p:cNvPr>
          <p:cNvSpPr/>
          <p:nvPr/>
        </p:nvSpPr>
        <p:spPr>
          <a:xfrm>
            <a:off x="7326253" y="6281684"/>
            <a:ext cx="4715328" cy="338554"/>
          </a:xfrm>
          <a:prstGeom prst="rect">
            <a:avLst/>
          </a:prstGeom>
        </p:spPr>
        <p:txBody>
          <a:bodyPr wrap="square">
            <a:spAutoFit/>
          </a:bodyPr>
          <a:lstStyle/>
          <a:p>
            <a:pPr algn="r"/>
            <a:r>
              <a:rPr lang="en-US" sz="800" i="1" dirty="0"/>
              <a:t>From: Comparative genetic architectures of schizophrenia in East Asian and European populations</a:t>
            </a:r>
          </a:p>
          <a:p>
            <a:pPr algn="r"/>
            <a:r>
              <a:rPr lang="en-US" sz="800" i="1" dirty="0"/>
              <a:t>Nature Genetics</a:t>
            </a:r>
          </a:p>
        </p:txBody>
      </p:sp>
      <p:pic>
        <p:nvPicPr>
          <p:cNvPr id="8" name="Picture 7">
            <a:extLst>
              <a:ext uri="{FF2B5EF4-FFF2-40B4-BE49-F238E27FC236}">
                <a16:creationId xmlns:a16="http://schemas.microsoft.com/office/drawing/2014/main" id="{5668681A-99CF-0149-AE9E-1E0D2D3E81BD}"/>
              </a:ext>
            </a:extLst>
          </p:cNvPr>
          <p:cNvPicPr>
            <a:picLocks noChangeAspect="1"/>
          </p:cNvPicPr>
          <p:nvPr/>
        </p:nvPicPr>
        <p:blipFill>
          <a:blip r:embed="rId2"/>
          <a:stretch>
            <a:fillRect/>
          </a:stretch>
        </p:blipFill>
        <p:spPr>
          <a:xfrm>
            <a:off x="535510" y="1205354"/>
            <a:ext cx="5346676" cy="3687363"/>
          </a:xfrm>
          <a:prstGeom prst="rect">
            <a:avLst/>
          </a:prstGeom>
        </p:spPr>
      </p:pic>
      <p:pic>
        <p:nvPicPr>
          <p:cNvPr id="9" name="Picture 8">
            <a:extLst>
              <a:ext uri="{FF2B5EF4-FFF2-40B4-BE49-F238E27FC236}">
                <a16:creationId xmlns:a16="http://schemas.microsoft.com/office/drawing/2014/main" id="{A62227DB-1DBB-594D-AB3C-0B0BD62673D4}"/>
              </a:ext>
            </a:extLst>
          </p:cNvPr>
          <p:cNvPicPr>
            <a:picLocks noChangeAspect="1"/>
          </p:cNvPicPr>
          <p:nvPr/>
        </p:nvPicPr>
        <p:blipFill>
          <a:blip r:embed="rId3"/>
          <a:stretch>
            <a:fillRect/>
          </a:stretch>
        </p:blipFill>
        <p:spPr>
          <a:xfrm>
            <a:off x="6324296" y="1168217"/>
            <a:ext cx="5601419" cy="3863048"/>
          </a:xfrm>
          <a:prstGeom prst="rect">
            <a:avLst/>
          </a:prstGeom>
        </p:spPr>
      </p:pic>
    </p:spTree>
    <p:extLst>
      <p:ext uri="{BB962C8B-B14F-4D97-AF65-F5344CB8AC3E}">
        <p14:creationId xmlns:p14="http://schemas.microsoft.com/office/powerpoint/2010/main" val="3555230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ED20-CE98-B846-8590-3F22C3240207}"/>
              </a:ext>
            </a:extLst>
          </p:cNvPr>
          <p:cNvSpPr>
            <a:spLocks noGrp="1"/>
          </p:cNvSpPr>
          <p:nvPr>
            <p:ph type="title"/>
          </p:nvPr>
        </p:nvSpPr>
        <p:spPr/>
        <p:txBody>
          <a:bodyPr/>
          <a:lstStyle/>
          <a:p>
            <a:r>
              <a:rPr lang="en-US" dirty="0"/>
              <a:t>Isolating gene function is crucial….</a:t>
            </a:r>
          </a:p>
        </p:txBody>
      </p:sp>
      <p:sp>
        <p:nvSpPr>
          <p:cNvPr id="4" name="TextBox 3">
            <a:extLst>
              <a:ext uri="{FF2B5EF4-FFF2-40B4-BE49-F238E27FC236}">
                <a16:creationId xmlns:a16="http://schemas.microsoft.com/office/drawing/2014/main" id="{82805175-1E4B-214F-BA87-64FBFA5AFC28}"/>
              </a:ext>
            </a:extLst>
          </p:cNvPr>
          <p:cNvSpPr txBox="1"/>
          <p:nvPr/>
        </p:nvSpPr>
        <p:spPr>
          <a:xfrm>
            <a:off x="3997258" y="3819320"/>
            <a:ext cx="1871025" cy="253916"/>
          </a:xfrm>
          <a:prstGeom prst="rect">
            <a:avLst/>
          </a:prstGeom>
          <a:noFill/>
        </p:spPr>
        <p:txBody>
          <a:bodyPr wrap="none" rtlCol="0">
            <a:spAutoFit/>
          </a:bodyPr>
          <a:lstStyle/>
          <a:p>
            <a:r>
              <a:rPr lang="en-US" sz="1050" i="1" dirty="0"/>
              <a:t>Graphic from </a:t>
            </a:r>
            <a:r>
              <a:rPr lang="en-US" sz="1050" i="1" dirty="0" err="1"/>
              <a:t>WikiCommons</a:t>
            </a:r>
            <a:endParaRPr lang="en-US" sz="1050" i="1" dirty="0"/>
          </a:p>
        </p:txBody>
      </p:sp>
      <p:sp>
        <p:nvSpPr>
          <p:cNvPr id="6" name="TextBox 5">
            <a:extLst>
              <a:ext uri="{FF2B5EF4-FFF2-40B4-BE49-F238E27FC236}">
                <a16:creationId xmlns:a16="http://schemas.microsoft.com/office/drawing/2014/main" id="{E9D104B0-C89F-0442-A215-0C34DECA8E97}"/>
              </a:ext>
            </a:extLst>
          </p:cNvPr>
          <p:cNvSpPr txBox="1"/>
          <p:nvPr/>
        </p:nvSpPr>
        <p:spPr>
          <a:xfrm>
            <a:off x="1486395" y="4413594"/>
            <a:ext cx="2993127" cy="338554"/>
          </a:xfrm>
          <a:prstGeom prst="rect">
            <a:avLst/>
          </a:prstGeom>
          <a:noFill/>
        </p:spPr>
        <p:txBody>
          <a:bodyPr wrap="none" rtlCol="0">
            <a:spAutoFit/>
          </a:bodyPr>
          <a:lstStyle/>
          <a:p>
            <a:r>
              <a:rPr lang="en-US" dirty="0"/>
              <a:t>Gene structure/function in brief</a:t>
            </a:r>
          </a:p>
        </p:txBody>
      </p:sp>
      <p:sp>
        <p:nvSpPr>
          <p:cNvPr id="7" name="TextBox 6">
            <a:extLst>
              <a:ext uri="{FF2B5EF4-FFF2-40B4-BE49-F238E27FC236}">
                <a16:creationId xmlns:a16="http://schemas.microsoft.com/office/drawing/2014/main" id="{58D238A4-2C47-6649-8B5A-81527D8969CA}"/>
              </a:ext>
            </a:extLst>
          </p:cNvPr>
          <p:cNvSpPr txBox="1"/>
          <p:nvPr/>
        </p:nvSpPr>
        <p:spPr>
          <a:xfrm>
            <a:off x="6816437" y="1680036"/>
            <a:ext cx="4221027" cy="338554"/>
          </a:xfrm>
          <a:prstGeom prst="rect">
            <a:avLst/>
          </a:prstGeom>
          <a:noFill/>
        </p:spPr>
        <p:txBody>
          <a:bodyPr wrap="none" rtlCol="0">
            <a:spAutoFit/>
          </a:bodyPr>
          <a:lstStyle/>
          <a:p>
            <a:r>
              <a:rPr lang="en-US" dirty="0"/>
              <a:t>But in reality (especially) in polygenic traits…</a:t>
            </a:r>
          </a:p>
        </p:txBody>
      </p:sp>
      <p:cxnSp>
        <p:nvCxnSpPr>
          <p:cNvPr id="18" name="Straight Arrow Connector 17">
            <a:extLst>
              <a:ext uri="{FF2B5EF4-FFF2-40B4-BE49-F238E27FC236}">
                <a16:creationId xmlns:a16="http://schemas.microsoft.com/office/drawing/2014/main" id="{9D47BA9F-80F4-0C4C-83E0-554CCDB8AB99}"/>
              </a:ext>
            </a:extLst>
          </p:cNvPr>
          <p:cNvCxnSpPr>
            <a:cxnSpLocks/>
          </p:cNvCxnSpPr>
          <p:nvPr/>
        </p:nvCxnSpPr>
        <p:spPr>
          <a:xfrm>
            <a:off x="6406631" y="4498299"/>
            <a:ext cx="0" cy="777781"/>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406CAC1-BA6D-784D-91AB-BA451F2A5118}"/>
              </a:ext>
            </a:extLst>
          </p:cNvPr>
          <p:cNvCxnSpPr>
            <a:cxnSpLocks/>
          </p:cNvCxnSpPr>
          <p:nvPr/>
        </p:nvCxnSpPr>
        <p:spPr>
          <a:xfrm>
            <a:off x="8742467" y="4073236"/>
            <a:ext cx="0" cy="1133078"/>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C15A1EBE-4145-2F4F-88DF-0AD974D34824}"/>
              </a:ext>
            </a:extLst>
          </p:cNvPr>
          <p:cNvCxnSpPr>
            <a:cxnSpLocks/>
          </p:cNvCxnSpPr>
          <p:nvPr/>
        </p:nvCxnSpPr>
        <p:spPr>
          <a:xfrm>
            <a:off x="10070133" y="3334890"/>
            <a:ext cx="0" cy="1696797"/>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D8F2D476-860B-2343-8705-28803D3C752B}"/>
              </a:ext>
            </a:extLst>
          </p:cNvPr>
          <p:cNvCxnSpPr>
            <a:cxnSpLocks/>
          </p:cNvCxnSpPr>
          <p:nvPr/>
        </p:nvCxnSpPr>
        <p:spPr>
          <a:xfrm flipH="1">
            <a:off x="11165930" y="2333553"/>
            <a:ext cx="1" cy="2698134"/>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44626A8D-DE52-0A49-BE97-471DA2B3C0E1}"/>
              </a:ext>
            </a:extLst>
          </p:cNvPr>
          <p:cNvPicPr>
            <a:picLocks noChangeAspect="1"/>
          </p:cNvPicPr>
          <p:nvPr/>
        </p:nvPicPr>
        <p:blipFill>
          <a:blip r:embed="rId2"/>
          <a:stretch>
            <a:fillRect/>
          </a:stretch>
        </p:blipFill>
        <p:spPr>
          <a:xfrm>
            <a:off x="390322" y="1251545"/>
            <a:ext cx="5396098" cy="2904033"/>
          </a:xfrm>
          <a:prstGeom prst="rect">
            <a:avLst/>
          </a:prstGeom>
        </p:spPr>
      </p:pic>
      <p:pic>
        <p:nvPicPr>
          <p:cNvPr id="33" name="Picture 32">
            <a:extLst>
              <a:ext uri="{FF2B5EF4-FFF2-40B4-BE49-F238E27FC236}">
                <a16:creationId xmlns:a16="http://schemas.microsoft.com/office/drawing/2014/main" id="{DD946B02-DFD3-A847-ABA3-FF585975A2CB}"/>
              </a:ext>
            </a:extLst>
          </p:cNvPr>
          <p:cNvPicPr>
            <a:picLocks noChangeAspect="1"/>
          </p:cNvPicPr>
          <p:nvPr/>
        </p:nvPicPr>
        <p:blipFill>
          <a:blip r:embed="rId3"/>
          <a:stretch>
            <a:fillRect/>
          </a:stretch>
        </p:blipFill>
        <p:spPr>
          <a:xfrm>
            <a:off x="6275064" y="2333553"/>
            <a:ext cx="2743834" cy="109510"/>
          </a:xfrm>
          <a:prstGeom prst="rect">
            <a:avLst/>
          </a:prstGeom>
        </p:spPr>
      </p:pic>
      <p:pic>
        <p:nvPicPr>
          <p:cNvPr id="34" name="Picture 33">
            <a:extLst>
              <a:ext uri="{FF2B5EF4-FFF2-40B4-BE49-F238E27FC236}">
                <a16:creationId xmlns:a16="http://schemas.microsoft.com/office/drawing/2014/main" id="{B92FCB5C-7791-4641-BB4C-B825F1DB4827}"/>
              </a:ext>
            </a:extLst>
          </p:cNvPr>
          <p:cNvPicPr>
            <a:picLocks noChangeAspect="1"/>
          </p:cNvPicPr>
          <p:nvPr/>
        </p:nvPicPr>
        <p:blipFill>
          <a:blip r:embed="rId3"/>
          <a:stretch>
            <a:fillRect/>
          </a:stretch>
        </p:blipFill>
        <p:spPr>
          <a:xfrm>
            <a:off x="6816437" y="2558657"/>
            <a:ext cx="2743834" cy="109510"/>
          </a:xfrm>
          <a:prstGeom prst="rect">
            <a:avLst/>
          </a:prstGeom>
        </p:spPr>
      </p:pic>
      <p:pic>
        <p:nvPicPr>
          <p:cNvPr id="35" name="Picture 34">
            <a:extLst>
              <a:ext uri="{FF2B5EF4-FFF2-40B4-BE49-F238E27FC236}">
                <a16:creationId xmlns:a16="http://schemas.microsoft.com/office/drawing/2014/main" id="{1018120B-3376-EF48-AA77-A28AC8F8D7A6}"/>
              </a:ext>
            </a:extLst>
          </p:cNvPr>
          <p:cNvPicPr>
            <a:picLocks noChangeAspect="1"/>
          </p:cNvPicPr>
          <p:nvPr/>
        </p:nvPicPr>
        <p:blipFill>
          <a:blip r:embed="rId3"/>
          <a:stretch>
            <a:fillRect/>
          </a:stretch>
        </p:blipFill>
        <p:spPr>
          <a:xfrm>
            <a:off x="9297897" y="2155844"/>
            <a:ext cx="2743834" cy="109510"/>
          </a:xfrm>
          <a:prstGeom prst="rect">
            <a:avLst/>
          </a:prstGeom>
        </p:spPr>
      </p:pic>
      <p:pic>
        <p:nvPicPr>
          <p:cNvPr id="36" name="Picture 35">
            <a:extLst>
              <a:ext uri="{FF2B5EF4-FFF2-40B4-BE49-F238E27FC236}">
                <a16:creationId xmlns:a16="http://schemas.microsoft.com/office/drawing/2014/main" id="{DD67D762-66EA-AC49-8B46-97D412369CD2}"/>
              </a:ext>
            </a:extLst>
          </p:cNvPr>
          <p:cNvPicPr>
            <a:picLocks noChangeAspect="1"/>
          </p:cNvPicPr>
          <p:nvPr/>
        </p:nvPicPr>
        <p:blipFill>
          <a:blip r:embed="rId3"/>
          <a:stretch>
            <a:fillRect/>
          </a:stretch>
        </p:blipFill>
        <p:spPr>
          <a:xfrm>
            <a:off x="6084641" y="3412703"/>
            <a:ext cx="2743834" cy="109510"/>
          </a:xfrm>
          <a:prstGeom prst="rect">
            <a:avLst/>
          </a:prstGeom>
        </p:spPr>
      </p:pic>
      <p:pic>
        <p:nvPicPr>
          <p:cNvPr id="37" name="Picture 36">
            <a:extLst>
              <a:ext uri="{FF2B5EF4-FFF2-40B4-BE49-F238E27FC236}">
                <a16:creationId xmlns:a16="http://schemas.microsoft.com/office/drawing/2014/main" id="{5E092528-71C3-0342-AB8E-A5555716C4D7}"/>
              </a:ext>
            </a:extLst>
          </p:cNvPr>
          <p:cNvPicPr>
            <a:picLocks noChangeAspect="1"/>
          </p:cNvPicPr>
          <p:nvPr/>
        </p:nvPicPr>
        <p:blipFill>
          <a:blip r:embed="rId3"/>
          <a:stretch>
            <a:fillRect/>
          </a:stretch>
        </p:blipFill>
        <p:spPr>
          <a:xfrm>
            <a:off x="8188354" y="2892861"/>
            <a:ext cx="2743834" cy="109510"/>
          </a:xfrm>
          <a:prstGeom prst="rect">
            <a:avLst/>
          </a:prstGeom>
        </p:spPr>
      </p:pic>
      <p:pic>
        <p:nvPicPr>
          <p:cNvPr id="38" name="Picture 37">
            <a:extLst>
              <a:ext uri="{FF2B5EF4-FFF2-40B4-BE49-F238E27FC236}">
                <a16:creationId xmlns:a16="http://schemas.microsoft.com/office/drawing/2014/main" id="{898434B3-A592-1C44-B5C7-E34C962F1E85}"/>
              </a:ext>
            </a:extLst>
          </p:cNvPr>
          <p:cNvPicPr>
            <a:picLocks noChangeAspect="1"/>
          </p:cNvPicPr>
          <p:nvPr/>
        </p:nvPicPr>
        <p:blipFill>
          <a:blip r:embed="rId3"/>
          <a:stretch>
            <a:fillRect/>
          </a:stretch>
        </p:blipFill>
        <p:spPr>
          <a:xfrm>
            <a:off x="9148301" y="3202564"/>
            <a:ext cx="2743834" cy="109510"/>
          </a:xfrm>
          <a:prstGeom prst="rect">
            <a:avLst/>
          </a:prstGeom>
        </p:spPr>
      </p:pic>
      <p:pic>
        <p:nvPicPr>
          <p:cNvPr id="39" name="Picture 38">
            <a:extLst>
              <a:ext uri="{FF2B5EF4-FFF2-40B4-BE49-F238E27FC236}">
                <a16:creationId xmlns:a16="http://schemas.microsoft.com/office/drawing/2014/main" id="{5E9DD539-1653-B145-9DD1-5E8713887CDF}"/>
              </a:ext>
            </a:extLst>
          </p:cNvPr>
          <p:cNvPicPr>
            <a:picLocks noChangeAspect="1"/>
          </p:cNvPicPr>
          <p:nvPr/>
        </p:nvPicPr>
        <p:blipFill>
          <a:blip r:embed="rId3"/>
          <a:stretch>
            <a:fillRect/>
          </a:stretch>
        </p:blipFill>
        <p:spPr>
          <a:xfrm>
            <a:off x="7646981" y="3891523"/>
            <a:ext cx="2743834" cy="109510"/>
          </a:xfrm>
          <a:prstGeom prst="rect">
            <a:avLst/>
          </a:prstGeom>
        </p:spPr>
      </p:pic>
      <p:pic>
        <p:nvPicPr>
          <p:cNvPr id="40" name="Picture 39">
            <a:extLst>
              <a:ext uri="{FF2B5EF4-FFF2-40B4-BE49-F238E27FC236}">
                <a16:creationId xmlns:a16="http://schemas.microsoft.com/office/drawing/2014/main" id="{DEF05CE4-37B3-FF42-8483-5857C539FED4}"/>
              </a:ext>
            </a:extLst>
          </p:cNvPr>
          <p:cNvPicPr>
            <a:picLocks noChangeAspect="1"/>
          </p:cNvPicPr>
          <p:nvPr/>
        </p:nvPicPr>
        <p:blipFill>
          <a:blip r:embed="rId3"/>
          <a:stretch>
            <a:fillRect/>
          </a:stretch>
        </p:blipFill>
        <p:spPr>
          <a:xfrm>
            <a:off x="5868283" y="4290053"/>
            <a:ext cx="2743834" cy="109510"/>
          </a:xfrm>
          <a:prstGeom prst="rect">
            <a:avLst/>
          </a:prstGeom>
        </p:spPr>
      </p:pic>
      <p:pic>
        <p:nvPicPr>
          <p:cNvPr id="41" name="Picture 40">
            <a:extLst>
              <a:ext uri="{FF2B5EF4-FFF2-40B4-BE49-F238E27FC236}">
                <a16:creationId xmlns:a16="http://schemas.microsoft.com/office/drawing/2014/main" id="{9707676F-5319-174B-81D6-1D6E4C50CF54}"/>
              </a:ext>
            </a:extLst>
          </p:cNvPr>
          <p:cNvPicPr>
            <a:picLocks noChangeAspect="1"/>
          </p:cNvPicPr>
          <p:nvPr/>
        </p:nvPicPr>
        <p:blipFill>
          <a:blip r:embed="rId3"/>
          <a:stretch>
            <a:fillRect/>
          </a:stretch>
        </p:blipFill>
        <p:spPr>
          <a:xfrm>
            <a:off x="8926950" y="4370343"/>
            <a:ext cx="2743834" cy="109510"/>
          </a:xfrm>
          <a:prstGeom prst="rect">
            <a:avLst/>
          </a:prstGeom>
        </p:spPr>
      </p:pic>
      <p:cxnSp>
        <p:nvCxnSpPr>
          <p:cNvPr id="46" name="Straight Arrow Connector 45">
            <a:extLst>
              <a:ext uri="{FF2B5EF4-FFF2-40B4-BE49-F238E27FC236}">
                <a16:creationId xmlns:a16="http://schemas.microsoft.com/office/drawing/2014/main" id="{9F8C06C3-146E-BB4C-A5C7-12E578B8F1E8}"/>
              </a:ext>
            </a:extLst>
          </p:cNvPr>
          <p:cNvCxnSpPr>
            <a:cxnSpLocks/>
          </p:cNvCxnSpPr>
          <p:nvPr/>
        </p:nvCxnSpPr>
        <p:spPr>
          <a:xfrm flipV="1">
            <a:off x="5939481" y="4887189"/>
            <a:ext cx="0" cy="1793697"/>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B8203E35-D307-3F47-8D0F-16C7AB5D55F3}"/>
              </a:ext>
            </a:extLst>
          </p:cNvPr>
          <p:cNvCxnSpPr>
            <a:cxnSpLocks/>
          </p:cNvCxnSpPr>
          <p:nvPr/>
        </p:nvCxnSpPr>
        <p:spPr>
          <a:xfrm>
            <a:off x="5790513" y="6535321"/>
            <a:ext cx="6101622" cy="1"/>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51" name="Freeform 50">
            <a:extLst>
              <a:ext uri="{FF2B5EF4-FFF2-40B4-BE49-F238E27FC236}">
                <a16:creationId xmlns:a16="http://schemas.microsoft.com/office/drawing/2014/main" id="{95F25232-1999-B944-87BC-88FDA3CAA291}"/>
              </a:ext>
            </a:extLst>
          </p:cNvPr>
          <p:cNvSpPr/>
          <p:nvPr/>
        </p:nvSpPr>
        <p:spPr>
          <a:xfrm>
            <a:off x="6094412" y="5295145"/>
            <a:ext cx="5686447" cy="1102434"/>
          </a:xfrm>
          <a:custGeom>
            <a:avLst/>
            <a:gdLst>
              <a:gd name="connsiteX0" fmla="*/ 0 w 5763168"/>
              <a:gd name="connsiteY0" fmla="*/ 1046206 h 1102434"/>
              <a:gd name="connsiteX1" fmla="*/ 313038 w 5763168"/>
              <a:gd name="connsiteY1" fmla="*/ 1029730 h 1102434"/>
              <a:gd name="connsiteX2" fmla="*/ 996779 w 5763168"/>
              <a:gd name="connsiteY2" fmla="*/ 1021493 h 1102434"/>
              <a:gd name="connsiteX3" fmla="*/ 2702011 w 5763168"/>
              <a:gd name="connsiteY3" fmla="*/ 1 h 1102434"/>
              <a:gd name="connsiteX4" fmla="*/ 4662616 w 5763168"/>
              <a:gd name="connsiteY4" fmla="*/ 1029730 h 1102434"/>
              <a:gd name="connsiteX5" fmla="*/ 5609968 w 5763168"/>
              <a:gd name="connsiteY5" fmla="*/ 1013255 h 1102434"/>
              <a:gd name="connsiteX6" fmla="*/ 5750011 w 5763168"/>
              <a:gd name="connsiteY6" fmla="*/ 980303 h 110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168" h="1102434">
                <a:moveTo>
                  <a:pt x="0" y="1046206"/>
                </a:moveTo>
                <a:cubicBezTo>
                  <a:pt x="73454" y="1040027"/>
                  <a:pt x="146908" y="1033849"/>
                  <a:pt x="313038" y="1029730"/>
                </a:cubicBezTo>
                <a:cubicBezTo>
                  <a:pt x="479168" y="1025611"/>
                  <a:pt x="598617" y="1193115"/>
                  <a:pt x="996779" y="1021493"/>
                </a:cubicBezTo>
                <a:cubicBezTo>
                  <a:pt x="1394941" y="849871"/>
                  <a:pt x="2091038" y="-1372"/>
                  <a:pt x="2702011" y="1"/>
                </a:cubicBezTo>
                <a:cubicBezTo>
                  <a:pt x="3312984" y="1374"/>
                  <a:pt x="4177957" y="860854"/>
                  <a:pt x="4662616" y="1029730"/>
                </a:cubicBezTo>
                <a:cubicBezTo>
                  <a:pt x="5147275" y="1198606"/>
                  <a:pt x="5428736" y="1021493"/>
                  <a:pt x="5609968" y="1013255"/>
                </a:cubicBezTo>
                <a:cubicBezTo>
                  <a:pt x="5791200" y="1005017"/>
                  <a:pt x="5770605" y="992660"/>
                  <a:pt x="5750011" y="980303"/>
                </a:cubicBezTo>
              </a:path>
            </a:pathLst>
          </a:cu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F954A3F1-B4AE-D44A-80FF-DFDAC9D4D5B9}"/>
              </a:ext>
            </a:extLst>
          </p:cNvPr>
          <p:cNvSpPr txBox="1"/>
          <p:nvPr/>
        </p:nvSpPr>
        <p:spPr>
          <a:xfrm rot="16200000">
            <a:off x="5375691" y="5018004"/>
            <a:ext cx="787395" cy="246221"/>
          </a:xfrm>
          <a:prstGeom prst="rect">
            <a:avLst/>
          </a:prstGeom>
          <a:noFill/>
        </p:spPr>
        <p:txBody>
          <a:bodyPr wrap="none" rtlCol="0">
            <a:spAutoFit/>
          </a:bodyPr>
          <a:lstStyle/>
          <a:p>
            <a:r>
              <a:rPr lang="en-US" sz="1000" dirty="0"/>
              <a:t>Frequency</a:t>
            </a:r>
          </a:p>
        </p:txBody>
      </p:sp>
      <p:sp>
        <p:nvSpPr>
          <p:cNvPr id="56" name="TextBox 55">
            <a:extLst>
              <a:ext uri="{FF2B5EF4-FFF2-40B4-BE49-F238E27FC236}">
                <a16:creationId xmlns:a16="http://schemas.microsoft.com/office/drawing/2014/main" id="{315B6155-3116-B64A-97A5-3E7BC10DCBF2}"/>
              </a:ext>
            </a:extLst>
          </p:cNvPr>
          <p:cNvSpPr txBox="1"/>
          <p:nvPr/>
        </p:nvSpPr>
        <p:spPr>
          <a:xfrm>
            <a:off x="11165930" y="6565116"/>
            <a:ext cx="441146" cy="246221"/>
          </a:xfrm>
          <a:prstGeom prst="rect">
            <a:avLst/>
          </a:prstGeom>
          <a:noFill/>
        </p:spPr>
        <p:txBody>
          <a:bodyPr wrap="none" rtlCol="0">
            <a:spAutoFit/>
          </a:bodyPr>
          <a:lstStyle/>
          <a:p>
            <a:r>
              <a:rPr lang="en-US" sz="1000" dirty="0"/>
              <a:t>Trait</a:t>
            </a:r>
          </a:p>
        </p:txBody>
      </p:sp>
    </p:spTree>
    <p:extLst>
      <p:ext uri="{BB962C8B-B14F-4D97-AF65-F5344CB8AC3E}">
        <p14:creationId xmlns:p14="http://schemas.microsoft.com/office/powerpoint/2010/main" val="3352316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370F3-CEA0-1046-8FF6-ED45802991B4}"/>
              </a:ext>
            </a:extLst>
          </p:cNvPr>
          <p:cNvSpPr>
            <a:spLocks noGrp="1"/>
          </p:cNvSpPr>
          <p:nvPr>
            <p:ph type="title"/>
          </p:nvPr>
        </p:nvSpPr>
        <p:spPr/>
        <p:txBody>
          <a:bodyPr/>
          <a:lstStyle/>
          <a:p>
            <a:r>
              <a:rPr lang="en-US" dirty="0"/>
              <a:t>Cataloguing gene function – gene expression</a:t>
            </a:r>
          </a:p>
        </p:txBody>
      </p:sp>
      <p:grpSp>
        <p:nvGrpSpPr>
          <p:cNvPr id="3" name="Group 2">
            <a:extLst>
              <a:ext uri="{FF2B5EF4-FFF2-40B4-BE49-F238E27FC236}">
                <a16:creationId xmlns:a16="http://schemas.microsoft.com/office/drawing/2014/main" id="{59221931-C551-B14D-BE40-44CA6A76BFF9}"/>
              </a:ext>
            </a:extLst>
          </p:cNvPr>
          <p:cNvGrpSpPr/>
          <p:nvPr/>
        </p:nvGrpSpPr>
        <p:grpSpPr>
          <a:xfrm>
            <a:off x="1273128" y="1159033"/>
            <a:ext cx="9712401" cy="4862826"/>
            <a:chOff x="1273128" y="1159033"/>
            <a:chExt cx="9712401" cy="4862826"/>
          </a:xfrm>
        </p:grpSpPr>
        <p:pic>
          <p:nvPicPr>
            <p:cNvPr id="11" name="Picture 10">
              <a:extLst>
                <a:ext uri="{FF2B5EF4-FFF2-40B4-BE49-F238E27FC236}">
                  <a16:creationId xmlns:a16="http://schemas.microsoft.com/office/drawing/2014/main" id="{C3EAF3A1-6F3E-BA43-B3EF-D1AD506712DE}"/>
                </a:ext>
              </a:extLst>
            </p:cNvPr>
            <p:cNvPicPr>
              <a:picLocks noChangeAspect="1"/>
            </p:cNvPicPr>
            <p:nvPr/>
          </p:nvPicPr>
          <p:blipFill>
            <a:blip r:embed="rId2"/>
            <a:stretch>
              <a:fillRect/>
            </a:stretch>
          </p:blipFill>
          <p:spPr>
            <a:xfrm>
              <a:off x="1273128" y="1159033"/>
              <a:ext cx="9712401" cy="4862826"/>
            </a:xfrm>
            <a:prstGeom prst="rect">
              <a:avLst/>
            </a:prstGeom>
          </p:spPr>
        </p:pic>
        <p:sp>
          <p:nvSpPr>
            <p:cNvPr id="13" name="TextBox 12">
              <a:extLst>
                <a:ext uri="{FF2B5EF4-FFF2-40B4-BE49-F238E27FC236}">
                  <a16:creationId xmlns:a16="http://schemas.microsoft.com/office/drawing/2014/main" id="{026F1667-4FBD-584E-915F-216D9702A589}"/>
                </a:ext>
              </a:extLst>
            </p:cNvPr>
            <p:cNvSpPr txBox="1"/>
            <p:nvPr/>
          </p:nvSpPr>
          <p:spPr>
            <a:xfrm>
              <a:off x="6680887" y="1528967"/>
              <a:ext cx="3507692" cy="338554"/>
            </a:xfrm>
            <a:prstGeom prst="rect">
              <a:avLst/>
            </a:prstGeom>
            <a:noFill/>
          </p:spPr>
          <p:txBody>
            <a:bodyPr wrap="none" rtlCol="0">
              <a:spAutoFit/>
            </a:bodyPr>
            <a:lstStyle/>
            <a:p>
              <a:r>
                <a:rPr lang="en-US" dirty="0"/>
                <a:t>Calcium Channel Gene – CACNA1C</a:t>
              </a:r>
            </a:p>
          </p:txBody>
        </p:sp>
        <p:pic>
          <p:nvPicPr>
            <p:cNvPr id="9" name="Picture 8">
              <a:extLst>
                <a:ext uri="{FF2B5EF4-FFF2-40B4-BE49-F238E27FC236}">
                  <a16:creationId xmlns:a16="http://schemas.microsoft.com/office/drawing/2014/main" id="{F97CDBDC-8249-3D4F-8209-C2EA1EAA7CB5}"/>
                </a:ext>
              </a:extLst>
            </p:cNvPr>
            <p:cNvPicPr>
              <a:picLocks noChangeAspect="1"/>
            </p:cNvPicPr>
            <p:nvPr/>
          </p:nvPicPr>
          <p:blipFill>
            <a:blip r:embed="rId3"/>
            <a:stretch>
              <a:fillRect/>
            </a:stretch>
          </p:blipFill>
          <p:spPr>
            <a:xfrm>
              <a:off x="7829803" y="2237455"/>
              <a:ext cx="2641600" cy="342900"/>
            </a:xfrm>
            <a:prstGeom prst="rect">
              <a:avLst/>
            </a:prstGeom>
          </p:spPr>
        </p:pic>
      </p:grpSp>
    </p:spTree>
    <p:extLst>
      <p:ext uri="{BB962C8B-B14F-4D97-AF65-F5344CB8AC3E}">
        <p14:creationId xmlns:p14="http://schemas.microsoft.com/office/powerpoint/2010/main" val="2104245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89667-7CA9-7549-B6B6-CED6D9A5004A}"/>
              </a:ext>
            </a:extLst>
          </p:cNvPr>
          <p:cNvSpPr>
            <a:spLocks noGrp="1"/>
          </p:cNvSpPr>
          <p:nvPr>
            <p:ph type="title"/>
          </p:nvPr>
        </p:nvSpPr>
        <p:spPr>
          <a:xfrm>
            <a:off x="634835" y="629507"/>
            <a:ext cx="10988988" cy="437299"/>
          </a:xfrm>
        </p:spPr>
        <p:txBody>
          <a:bodyPr/>
          <a:lstStyle/>
          <a:p>
            <a:r>
              <a:rPr lang="en-US" dirty="0" err="1"/>
              <a:t>eQTL</a:t>
            </a:r>
            <a:r>
              <a:rPr lang="en-US" dirty="0"/>
              <a:t> mapping </a:t>
            </a:r>
          </a:p>
        </p:txBody>
      </p:sp>
      <p:sp>
        <p:nvSpPr>
          <p:cNvPr id="5" name="TextBox 4">
            <a:extLst>
              <a:ext uri="{FF2B5EF4-FFF2-40B4-BE49-F238E27FC236}">
                <a16:creationId xmlns:a16="http://schemas.microsoft.com/office/drawing/2014/main" id="{63E9B97A-2B77-8042-858B-4A49954E9525}"/>
              </a:ext>
            </a:extLst>
          </p:cNvPr>
          <p:cNvSpPr txBox="1"/>
          <p:nvPr/>
        </p:nvSpPr>
        <p:spPr>
          <a:xfrm>
            <a:off x="4428694" y="1237679"/>
            <a:ext cx="1484574" cy="338554"/>
          </a:xfrm>
          <a:prstGeom prst="rect">
            <a:avLst/>
          </a:prstGeom>
          <a:noFill/>
        </p:spPr>
        <p:txBody>
          <a:bodyPr wrap="none" rtlCol="0">
            <a:spAutoFit/>
          </a:bodyPr>
          <a:lstStyle/>
          <a:p>
            <a:r>
              <a:rPr lang="en-US" b="1" dirty="0"/>
              <a:t>GWAS Signal</a:t>
            </a:r>
          </a:p>
        </p:txBody>
      </p:sp>
      <p:sp>
        <p:nvSpPr>
          <p:cNvPr id="9" name="Right Brace 8">
            <a:extLst>
              <a:ext uri="{FF2B5EF4-FFF2-40B4-BE49-F238E27FC236}">
                <a16:creationId xmlns:a16="http://schemas.microsoft.com/office/drawing/2014/main" id="{97CA7724-5AB8-4E41-A10B-711974800E87}"/>
              </a:ext>
            </a:extLst>
          </p:cNvPr>
          <p:cNvSpPr/>
          <p:nvPr/>
        </p:nvSpPr>
        <p:spPr>
          <a:xfrm flipH="1">
            <a:off x="6005455" y="2594919"/>
            <a:ext cx="749571" cy="4036539"/>
          </a:xfrm>
          <a:prstGeom prst="rightBrace">
            <a:avLst>
              <a:gd name="adj1" fmla="val 8333"/>
              <a:gd name="adj2" fmla="val 48873"/>
            </a:avLst>
          </a:prstGeom>
          <a:ln w="15875">
            <a:solidFill>
              <a:schemeClr val="tx2"/>
            </a:solidFill>
            <a:tailEnd type="triangle" w="lg"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CE8FE3F8-B9D5-0B4D-9F48-633DC9A8C351}"/>
              </a:ext>
            </a:extLst>
          </p:cNvPr>
          <p:cNvSpPr txBox="1"/>
          <p:nvPr/>
        </p:nvSpPr>
        <p:spPr>
          <a:xfrm rot="16200000">
            <a:off x="4912155" y="4364880"/>
            <a:ext cx="1606017" cy="338554"/>
          </a:xfrm>
          <a:prstGeom prst="rect">
            <a:avLst/>
          </a:prstGeom>
          <a:noFill/>
        </p:spPr>
        <p:txBody>
          <a:bodyPr wrap="none" rtlCol="0">
            <a:spAutoFit/>
          </a:bodyPr>
          <a:lstStyle/>
          <a:p>
            <a:r>
              <a:rPr lang="en-US" b="1" dirty="0" err="1"/>
              <a:t>eQTL</a:t>
            </a:r>
            <a:r>
              <a:rPr lang="en-US" b="1" dirty="0"/>
              <a:t> Mapping</a:t>
            </a:r>
          </a:p>
        </p:txBody>
      </p:sp>
      <p:sp>
        <p:nvSpPr>
          <p:cNvPr id="11" name="TextBox 10">
            <a:extLst>
              <a:ext uri="{FF2B5EF4-FFF2-40B4-BE49-F238E27FC236}">
                <a16:creationId xmlns:a16="http://schemas.microsoft.com/office/drawing/2014/main" id="{1A6C6578-33E1-CB46-B60C-4FA9811A2463}"/>
              </a:ext>
            </a:extLst>
          </p:cNvPr>
          <p:cNvSpPr txBox="1"/>
          <p:nvPr/>
        </p:nvSpPr>
        <p:spPr>
          <a:xfrm>
            <a:off x="564719" y="1680625"/>
            <a:ext cx="4429603" cy="830997"/>
          </a:xfrm>
          <a:prstGeom prst="rect">
            <a:avLst/>
          </a:prstGeom>
          <a:noFill/>
        </p:spPr>
        <p:txBody>
          <a:bodyPr wrap="square" rtlCol="0">
            <a:spAutoFit/>
          </a:bodyPr>
          <a:lstStyle/>
          <a:p>
            <a:r>
              <a:rPr lang="en-US" dirty="0"/>
              <a:t>Principle : The variant (SNP) associated with a trait happens to be sitting within the boundaries of a gene. The gene happens to be expressed.</a:t>
            </a:r>
          </a:p>
        </p:txBody>
      </p:sp>
      <p:sp>
        <p:nvSpPr>
          <p:cNvPr id="12" name="TextBox 11">
            <a:extLst>
              <a:ext uri="{FF2B5EF4-FFF2-40B4-BE49-F238E27FC236}">
                <a16:creationId xmlns:a16="http://schemas.microsoft.com/office/drawing/2014/main" id="{36F0E2BE-B1C8-0A4C-9307-9C51C15FA780}"/>
              </a:ext>
            </a:extLst>
          </p:cNvPr>
          <p:cNvSpPr txBox="1"/>
          <p:nvPr/>
        </p:nvSpPr>
        <p:spPr>
          <a:xfrm>
            <a:off x="564719" y="2703060"/>
            <a:ext cx="4429603" cy="3539430"/>
          </a:xfrm>
          <a:prstGeom prst="rect">
            <a:avLst/>
          </a:prstGeom>
          <a:noFill/>
        </p:spPr>
        <p:txBody>
          <a:bodyPr wrap="square" rtlCol="0">
            <a:spAutoFit/>
          </a:bodyPr>
          <a:lstStyle/>
          <a:p>
            <a:r>
              <a:rPr lang="en-US" dirty="0"/>
              <a:t>Potential Limitations: </a:t>
            </a:r>
          </a:p>
          <a:p>
            <a:pPr marL="400050" indent="-400050">
              <a:buAutoNum type="romanLcParenR"/>
            </a:pPr>
            <a:r>
              <a:rPr lang="en-US" dirty="0" err="1"/>
              <a:t>eQTL</a:t>
            </a:r>
            <a:r>
              <a:rPr lang="en-US" dirty="0"/>
              <a:t> database are usually derived from one population, GWAS from another</a:t>
            </a:r>
            <a:br>
              <a:rPr lang="en-US" dirty="0"/>
            </a:br>
            <a:endParaRPr lang="en-US" dirty="0"/>
          </a:p>
          <a:p>
            <a:pPr marL="400050" indent="-400050">
              <a:buAutoNum type="romanLcParenR"/>
            </a:pPr>
            <a:r>
              <a:rPr lang="en-US" dirty="0"/>
              <a:t>Which are the SNP(s) that are driving the expression? </a:t>
            </a:r>
          </a:p>
          <a:p>
            <a:pPr marL="400050" indent="-400050">
              <a:buAutoNum type="romanLcParenR"/>
            </a:pPr>
            <a:endParaRPr lang="en-US" dirty="0"/>
          </a:p>
          <a:p>
            <a:r>
              <a:rPr lang="en-US" dirty="0"/>
              <a:t>Concepts </a:t>
            </a:r>
          </a:p>
          <a:p>
            <a:r>
              <a:rPr lang="en-US" dirty="0"/>
              <a:t>Population structure, LD patterns underlying </a:t>
            </a:r>
            <a:r>
              <a:rPr lang="en-US" dirty="0" err="1"/>
              <a:t>eQTL</a:t>
            </a:r>
            <a:r>
              <a:rPr lang="en-US" dirty="0"/>
              <a:t> signals, genetic architecture of a investigated trait. </a:t>
            </a:r>
            <a:br>
              <a:rPr lang="en-US" dirty="0"/>
            </a:br>
            <a:endParaRPr lang="en-US" dirty="0"/>
          </a:p>
          <a:p>
            <a:pPr marL="400050" indent="-400050">
              <a:buAutoNum type="romanLcParenR"/>
            </a:pPr>
            <a:endParaRPr lang="en-US" dirty="0"/>
          </a:p>
          <a:p>
            <a:pPr marL="400050" indent="-400050">
              <a:buAutoNum type="romanLcParenR"/>
            </a:pPr>
            <a:endParaRPr lang="en-US" dirty="0"/>
          </a:p>
        </p:txBody>
      </p:sp>
      <p:pic>
        <p:nvPicPr>
          <p:cNvPr id="8" name="Picture 7">
            <a:extLst>
              <a:ext uri="{FF2B5EF4-FFF2-40B4-BE49-F238E27FC236}">
                <a16:creationId xmlns:a16="http://schemas.microsoft.com/office/drawing/2014/main" id="{B8D154DC-7DE0-4F4B-9964-E80B5D0FF1EC}"/>
              </a:ext>
            </a:extLst>
          </p:cNvPr>
          <p:cNvPicPr>
            <a:picLocks noChangeAspect="1"/>
          </p:cNvPicPr>
          <p:nvPr/>
        </p:nvPicPr>
        <p:blipFill>
          <a:blip r:embed="rId2"/>
          <a:stretch>
            <a:fillRect/>
          </a:stretch>
        </p:blipFill>
        <p:spPr>
          <a:xfrm>
            <a:off x="6478175" y="1066806"/>
            <a:ext cx="4098725" cy="5740629"/>
          </a:xfrm>
          <a:prstGeom prst="rect">
            <a:avLst/>
          </a:prstGeom>
        </p:spPr>
      </p:pic>
      <p:pic>
        <p:nvPicPr>
          <p:cNvPr id="29" name="Picture 28">
            <a:extLst>
              <a:ext uri="{FF2B5EF4-FFF2-40B4-BE49-F238E27FC236}">
                <a16:creationId xmlns:a16="http://schemas.microsoft.com/office/drawing/2014/main" id="{97C75CC2-1500-E141-B667-81E3BE63A7E7}"/>
              </a:ext>
            </a:extLst>
          </p:cNvPr>
          <p:cNvPicPr>
            <a:picLocks noChangeAspect="1"/>
          </p:cNvPicPr>
          <p:nvPr/>
        </p:nvPicPr>
        <p:blipFill>
          <a:blip r:embed="rId3"/>
          <a:stretch>
            <a:fillRect/>
          </a:stretch>
        </p:blipFill>
        <p:spPr>
          <a:xfrm>
            <a:off x="8878151" y="208128"/>
            <a:ext cx="2857500" cy="1117600"/>
          </a:xfrm>
          <a:prstGeom prst="rect">
            <a:avLst/>
          </a:prstGeom>
        </p:spPr>
      </p:pic>
      <p:sp>
        <p:nvSpPr>
          <p:cNvPr id="30" name="Rectangle 29">
            <a:extLst>
              <a:ext uri="{FF2B5EF4-FFF2-40B4-BE49-F238E27FC236}">
                <a16:creationId xmlns:a16="http://schemas.microsoft.com/office/drawing/2014/main" id="{C0EB3029-1AF6-254E-89BD-6EC0435B6844}"/>
              </a:ext>
            </a:extLst>
          </p:cNvPr>
          <p:cNvSpPr/>
          <p:nvPr/>
        </p:nvSpPr>
        <p:spPr>
          <a:xfrm>
            <a:off x="9596924" y="1068402"/>
            <a:ext cx="2138727" cy="338554"/>
          </a:xfrm>
          <a:prstGeom prst="rect">
            <a:avLst/>
          </a:prstGeom>
        </p:spPr>
        <p:txBody>
          <a:bodyPr wrap="none">
            <a:spAutoFit/>
          </a:bodyPr>
          <a:lstStyle/>
          <a:p>
            <a:r>
              <a:rPr lang="en-US" dirty="0"/>
              <a:t>https://</a:t>
            </a:r>
            <a:r>
              <a:rPr lang="en-US" dirty="0" err="1"/>
              <a:t>fuma.ctglab.nl</a:t>
            </a:r>
            <a:r>
              <a:rPr lang="en-US" dirty="0"/>
              <a:t>/</a:t>
            </a:r>
          </a:p>
        </p:txBody>
      </p:sp>
      <p:cxnSp>
        <p:nvCxnSpPr>
          <p:cNvPr id="7" name="Straight Arrow Connector 6">
            <a:extLst>
              <a:ext uri="{FF2B5EF4-FFF2-40B4-BE49-F238E27FC236}">
                <a16:creationId xmlns:a16="http://schemas.microsoft.com/office/drawing/2014/main" id="{0A4A2EC9-DDB4-F34D-9933-A6C8624D1DCA}"/>
              </a:ext>
            </a:extLst>
          </p:cNvPr>
          <p:cNvCxnSpPr>
            <a:cxnSpLocks/>
          </p:cNvCxnSpPr>
          <p:nvPr/>
        </p:nvCxnSpPr>
        <p:spPr>
          <a:xfrm>
            <a:off x="5957455" y="1406956"/>
            <a:ext cx="797572" cy="0"/>
          </a:xfrm>
          <a:prstGeom prst="straightConnector1">
            <a:avLst/>
          </a:prstGeom>
          <a:ln w="158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AFC80E16-3872-B043-B349-0C781A2FE335}"/>
              </a:ext>
            </a:extLst>
          </p:cNvPr>
          <p:cNvSpPr txBox="1"/>
          <p:nvPr/>
        </p:nvSpPr>
        <p:spPr>
          <a:xfrm>
            <a:off x="9867845" y="2934158"/>
            <a:ext cx="2079865" cy="1261884"/>
          </a:xfrm>
          <a:prstGeom prst="rect">
            <a:avLst/>
          </a:prstGeom>
          <a:noFill/>
        </p:spPr>
        <p:txBody>
          <a:bodyPr wrap="none" rtlCol="0">
            <a:spAutoFit/>
          </a:bodyPr>
          <a:lstStyle/>
          <a:p>
            <a:r>
              <a:rPr lang="en-US" sz="1200" b="1" dirty="0"/>
              <a:t>Common </a:t>
            </a:r>
            <a:r>
              <a:rPr lang="en-US" sz="1200" b="1" dirty="0" err="1"/>
              <a:t>eQTL</a:t>
            </a:r>
            <a:r>
              <a:rPr lang="en-US" sz="1200" b="1" dirty="0"/>
              <a:t> databases</a:t>
            </a:r>
          </a:p>
          <a:p>
            <a:r>
              <a:rPr lang="en-US" sz="1200" dirty="0" err="1"/>
              <a:t>GTEx</a:t>
            </a:r>
            <a:r>
              <a:rPr lang="en-US" sz="1200" dirty="0"/>
              <a:t> v8</a:t>
            </a:r>
          </a:p>
          <a:p>
            <a:r>
              <a:rPr lang="en-US" sz="1200" dirty="0"/>
              <a:t>Common Mind Consortium</a:t>
            </a:r>
          </a:p>
          <a:p>
            <a:r>
              <a:rPr lang="en-US" sz="1200" dirty="0" err="1"/>
              <a:t>PsychENCODE</a:t>
            </a:r>
            <a:endParaRPr lang="en-US" sz="1200" dirty="0"/>
          </a:p>
          <a:p>
            <a:r>
              <a:rPr lang="en-US" sz="1200" dirty="0"/>
              <a:t>Blood </a:t>
            </a:r>
            <a:r>
              <a:rPr lang="en-US" sz="1200" dirty="0" err="1"/>
              <a:t>eQTL</a:t>
            </a:r>
            <a:endParaRPr lang="en-US" sz="1200" dirty="0"/>
          </a:p>
          <a:p>
            <a:endParaRPr lang="en-US" dirty="0"/>
          </a:p>
        </p:txBody>
      </p:sp>
      <p:pic>
        <p:nvPicPr>
          <p:cNvPr id="33" name="Picture 32" descr="A person wearing a costume&#10;&#10;Description automatically generated">
            <a:extLst>
              <a:ext uri="{FF2B5EF4-FFF2-40B4-BE49-F238E27FC236}">
                <a16:creationId xmlns:a16="http://schemas.microsoft.com/office/drawing/2014/main" id="{E4FF8E7C-E9C9-D946-A9F5-F7061FE73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4713" y="5423910"/>
            <a:ext cx="799218" cy="715316"/>
          </a:xfrm>
          <a:prstGeom prst="rect">
            <a:avLst/>
          </a:prstGeom>
        </p:spPr>
      </p:pic>
      <p:grpSp>
        <p:nvGrpSpPr>
          <p:cNvPr id="46" name="Group 45">
            <a:extLst>
              <a:ext uri="{FF2B5EF4-FFF2-40B4-BE49-F238E27FC236}">
                <a16:creationId xmlns:a16="http://schemas.microsoft.com/office/drawing/2014/main" id="{3A69A0C2-FF1C-3C42-B367-8975DC19804B}"/>
              </a:ext>
            </a:extLst>
          </p:cNvPr>
          <p:cNvGrpSpPr/>
          <p:nvPr/>
        </p:nvGrpSpPr>
        <p:grpSpPr>
          <a:xfrm>
            <a:off x="4864693" y="1507115"/>
            <a:ext cx="1869654" cy="1095326"/>
            <a:chOff x="4619207" y="1485146"/>
            <a:chExt cx="1869654" cy="1095326"/>
          </a:xfrm>
        </p:grpSpPr>
        <p:pic>
          <p:nvPicPr>
            <p:cNvPr id="32" name="Picture 31" descr="A picture containing table&#10;&#10;Description automatically generated">
              <a:extLst>
                <a:ext uri="{FF2B5EF4-FFF2-40B4-BE49-F238E27FC236}">
                  <a16:creationId xmlns:a16="http://schemas.microsoft.com/office/drawing/2014/main" id="{DABC302F-6FB0-B849-986A-0163C60E016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8248" y="1626780"/>
              <a:ext cx="682352" cy="667950"/>
            </a:xfrm>
            <a:prstGeom prst="rect">
              <a:avLst/>
            </a:prstGeom>
          </p:spPr>
        </p:pic>
        <p:pic>
          <p:nvPicPr>
            <p:cNvPr id="34" name="Picture 33" descr="A picture containing table&#10;&#10;Description automatically generated">
              <a:extLst>
                <a:ext uri="{FF2B5EF4-FFF2-40B4-BE49-F238E27FC236}">
                  <a16:creationId xmlns:a16="http://schemas.microsoft.com/office/drawing/2014/main" id="{8B8C0809-5058-004F-9BE0-217F2A7FB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93921" y="1832100"/>
              <a:ext cx="682352" cy="667950"/>
            </a:xfrm>
            <a:prstGeom prst="rect">
              <a:avLst/>
            </a:prstGeom>
          </p:spPr>
        </p:pic>
        <p:pic>
          <p:nvPicPr>
            <p:cNvPr id="35" name="Picture 34" descr="A picture containing table&#10;&#10;Description automatically generated">
              <a:extLst>
                <a:ext uri="{FF2B5EF4-FFF2-40B4-BE49-F238E27FC236}">
                  <a16:creationId xmlns:a16="http://schemas.microsoft.com/office/drawing/2014/main" id="{85BCF0BD-F183-4B46-8169-01D34DA8DA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05123" y="1840104"/>
              <a:ext cx="682352" cy="667950"/>
            </a:xfrm>
            <a:prstGeom prst="rect">
              <a:avLst/>
            </a:prstGeom>
          </p:spPr>
        </p:pic>
        <p:pic>
          <p:nvPicPr>
            <p:cNvPr id="36" name="Picture 35" descr="A picture containing table&#10;&#10;Description automatically generated">
              <a:extLst>
                <a:ext uri="{FF2B5EF4-FFF2-40B4-BE49-F238E27FC236}">
                  <a16:creationId xmlns:a16="http://schemas.microsoft.com/office/drawing/2014/main" id="{AA539B73-4589-064F-9CCE-9965DAC689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3582" y="1485146"/>
              <a:ext cx="682352" cy="667950"/>
            </a:xfrm>
            <a:prstGeom prst="rect">
              <a:avLst/>
            </a:prstGeom>
          </p:spPr>
        </p:pic>
        <p:pic>
          <p:nvPicPr>
            <p:cNvPr id="37" name="Picture 36" descr="A picture containing table&#10;&#10;Description automatically generated">
              <a:extLst>
                <a:ext uri="{FF2B5EF4-FFF2-40B4-BE49-F238E27FC236}">
                  <a16:creationId xmlns:a16="http://schemas.microsoft.com/office/drawing/2014/main" id="{DEAB8D70-3639-A849-B973-0997706E14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54626" y="1899488"/>
              <a:ext cx="682352" cy="667950"/>
            </a:xfrm>
            <a:prstGeom prst="rect">
              <a:avLst/>
            </a:prstGeom>
          </p:spPr>
        </p:pic>
        <p:pic>
          <p:nvPicPr>
            <p:cNvPr id="38" name="Picture 37" descr="A picture containing table&#10;&#10;Description automatically generated">
              <a:extLst>
                <a:ext uri="{FF2B5EF4-FFF2-40B4-BE49-F238E27FC236}">
                  <a16:creationId xmlns:a16="http://schemas.microsoft.com/office/drawing/2014/main" id="{6B5CD405-7BCF-004B-BC2B-EEC171637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6509" y="1782237"/>
              <a:ext cx="682352" cy="667950"/>
            </a:xfrm>
            <a:prstGeom prst="rect">
              <a:avLst/>
            </a:prstGeom>
          </p:spPr>
        </p:pic>
        <p:pic>
          <p:nvPicPr>
            <p:cNvPr id="39" name="Picture 38" descr="A picture containing table&#10;&#10;Description automatically generated">
              <a:extLst>
                <a:ext uri="{FF2B5EF4-FFF2-40B4-BE49-F238E27FC236}">
                  <a16:creationId xmlns:a16="http://schemas.microsoft.com/office/drawing/2014/main" id="{AF78E437-B971-BA42-B986-D6E17FBA19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463" y="1544853"/>
              <a:ext cx="682352" cy="667950"/>
            </a:xfrm>
            <a:prstGeom prst="rect">
              <a:avLst/>
            </a:prstGeom>
          </p:spPr>
        </p:pic>
        <p:pic>
          <p:nvPicPr>
            <p:cNvPr id="40" name="Picture 39" descr="A picture containing table&#10;&#10;Description automatically generated">
              <a:extLst>
                <a:ext uri="{FF2B5EF4-FFF2-40B4-BE49-F238E27FC236}">
                  <a16:creationId xmlns:a16="http://schemas.microsoft.com/office/drawing/2014/main" id="{A8C8466B-D62D-CD4B-8862-438E713E0D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4464" y="1512292"/>
              <a:ext cx="682352" cy="667950"/>
            </a:xfrm>
            <a:prstGeom prst="rect">
              <a:avLst/>
            </a:prstGeom>
          </p:spPr>
        </p:pic>
        <p:pic>
          <p:nvPicPr>
            <p:cNvPr id="41" name="Picture 40" descr="A picture containing table&#10;&#10;Description automatically generated">
              <a:extLst>
                <a:ext uri="{FF2B5EF4-FFF2-40B4-BE49-F238E27FC236}">
                  <a16:creationId xmlns:a16="http://schemas.microsoft.com/office/drawing/2014/main" id="{3DF0F120-C1BC-364F-B947-EED428BD03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0129" y="1814678"/>
              <a:ext cx="682352" cy="667950"/>
            </a:xfrm>
            <a:prstGeom prst="rect">
              <a:avLst/>
            </a:prstGeom>
          </p:spPr>
        </p:pic>
        <p:pic>
          <p:nvPicPr>
            <p:cNvPr id="42" name="Picture 41" descr="A picture containing table&#10;&#10;Description automatically generated">
              <a:extLst>
                <a:ext uri="{FF2B5EF4-FFF2-40B4-BE49-F238E27FC236}">
                  <a16:creationId xmlns:a16="http://schemas.microsoft.com/office/drawing/2014/main" id="{02A216D7-4249-5C4C-A0A2-1951609C5F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10757" y="1511986"/>
              <a:ext cx="682352" cy="667950"/>
            </a:xfrm>
            <a:prstGeom prst="rect">
              <a:avLst/>
            </a:prstGeom>
          </p:spPr>
        </p:pic>
        <p:pic>
          <p:nvPicPr>
            <p:cNvPr id="43" name="Picture 42" descr="A picture containing table&#10;&#10;Description automatically generated">
              <a:extLst>
                <a:ext uri="{FF2B5EF4-FFF2-40B4-BE49-F238E27FC236}">
                  <a16:creationId xmlns:a16="http://schemas.microsoft.com/office/drawing/2014/main" id="{17E83D21-67A4-1F4B-8C32-5490DD9F9D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6564" y="1912522"/>
              <a:ext cx="682352" cy="667950"/>
            </a:xfrm>
            <a:prstGeom prst="rect">
              <a:avLst/>
            </a:prstGeom>
          </p:spPr>
        </p:pic>
        <p:pic>
          <p:nvPicPr>
            <p:cNvPr id="44" name="Picture 43" descr="A picture containing table&#10;&#10;Description automatically generated">
              <a:extLst>
                <a:ext uri="{FF2B5EF4-FFF2-40B4-BE49-F238E27FC236}">
                  <a16:creationId xmlns:a16="http://schemas.microsoft.com/office/drawing/2014/main" id="{021F96BF-6C36-0E4D-9D04-1196DF1E1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9207" y="1592408"/>
              <a:ext cx="682352" cy="667950"/>
            </a:xfrm>
            <a:prstGeom prst="rect">
              <a:avLst/>
            </a:prstGeom>
          </p:spPr>
        </p:pic>
        <p:pic>
          <p:nvPicPr>
            <p:cNvPr id="45" name="Picture 44" descr="A picture containing table&#10;&#10;Description automatically generated">
              <a:extLst>
                <a:ext uri="{FF2B5EF4-FFF2-40B4-BE49-F238E27FC236}">
                  <a16:creationId xmlns:a16="http://schemas.microsoft.com/office/drawing/2014/main" id="{ED0FC265-BFB8-0646-8D23-E23B2FF28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1607" y="1744808"/>
              <a:ext cx="682352" cy="667950"/>
            </a:xfrm>
            <a:prstGeom prst="rect">
              <a:avLst/>
            </a:prstGeom>
          </p:spPr>
        </p:pic>
      </p:grpSp>
      <p:pic>
        <p:nvPicPr>
          <p:cNvPr id="47" name="Picture 46" descr="A person wearing a costume&#10;&#10;Description automatically generated">
            <a:extLst>
              <a:ext uri="{FF2B5EF4-FFF2-40B4-BE49-F238E27FC236}">
                <a16:creationId xmlns:a16="http://schemas.microsoft.com/office/drawing/2014/main" id="{E1EBF524-898E-CD45-A56E-C90D1AD12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3861" y="5222672"/>
            <a:ext cx="799218" cy="715316"/>
          </a:xfrm>
          <a:prstGeom prst="rect">
            <a:avLst/>
          </a:prstGeom>
        </p:spPr>
      </p:pic>
      <p:pic>
        <p:nvPicPr>
          <p:cNvPr id="48" name="Picture 47" descr="A person wearing a costume&#10;&#10;Description automatically generated">
            <a:extLst>
              <a:ext uri="{FF2B5EF4-FFF2-40B4-BE49-F238E27FC236}">
                <a16:creationId xmlns:a16="http://schemas.microsoft.com/office/drawing/2014/main" id="{7A245CC1-15C5-F045-94AD-B76B0CB6A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7937" y="5166720"/>
            <a:ext cx="799218" cy="715316"/>
          </a:xfrm>
          <a:prstGeom prst="rect">
            <a:avLst/>
          </a:prstGeom>
        </p:spPr>
      </p:pic>
      <p:pic>
        <p:nvPicPr>
          <p:cNvPr id="49" name="Picture 48" descr="A person wearing a costume&#10;&#10;Description automatically generated">
            <a:extLst>
              <a:ext uri="{FF2B5EF4-FFF2-40B4-BE49-F238E27FC236}">
                <a16:creationId xmlns:a16="http://schemas.microsoft.com/office/drawing/2014/main" id="{BB05360F-229C-1C47-AD5A-F0835B5FF6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5375" y="5269984"/>
            <a:ext cx="799218" cy="715316"/>
          </a:xfrm>
          <a:prstGeom prst="rect">
            <a:avLst/>
          </a:prstGeom>
        </p:spPr>
      </p:pic>
      <p:pic>
        <p:nvPicPr>
          <p:cNvPr id="50" name="Picture 49" descr="A person wearing a costume&#10;&#10;Description automatically generated">
            <a:extLst>
              <a:ext uri="{FF2B5EF4-FFF2-40B4-BE49-F238E27FC236}">
                <a16:creationId xmlns:a16="http://schemas.microsoft.com/office/drawing/2014/main" id="{91219FFC-63E1-DC42-9C32-CE9C86D0FD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1517" y="5401156"/>
            <a:ext cx="799218" cy="715316"/>
          </a:xfrm>
          <a:prstGeom prst="rect">
            <a:avLst/>
          </a:prstGeom>
        </p:spPr>
      </p:pic>
      <p:sp>
        <p:nvSpPr>
          <p:cNvPr id="51" name="TextBox 50">
            <a:extLst>
              <a:ext uri="{FF2B5EF4-FFF2-40B4-BE49-F238E27FC236}">
                <a16:creationId xmlns:a16="http://schemas.microsoft.com/office/drawing/2014/main" id="{1E7FDD5E-1F23-B14E-8BA6-62D6260259BE}"/>
              </a:ext>
            </a:extLst>
          </p:cNvPr>
          <p:cNvSpPr txBox="1"/>
          <p:nvPr/>
        </p:nvSpPr>
        <p:spPr>
          <a:xfrm>
            <a:off x="4714407" y="848156"/>
            <a:ext cx="1813189" cy="338554"/>
          </a:xfrm>
          <a:prstGeom prst="rect">
            <a:avLst/>
          </a:prstGeom>
          <a:noFill/>
        </p:spPr>
        <p:txBody>
          <a:bodyPr wrap="none" rtlCol="0">
            <a:spAutoFit/>
          </a:bodyPr>
          <a:lstStyle/>
          <a:p>
            <a:r>
              <a:rPr lang="en-US" dirty="0"/>
              <a:t>EAS, EUR, AMR?</a:t>
            </a:r>
          </a:p>
        </p:txBody>
      </p:sp>
      <p:sp>
        <p:nvSpPr>
          <p:cNvPr id="52" name="TextBox 51">
            <a:extLst>
              <a:ext uri="{FF2B5EF4-FFF2-40B4-BE49-F238E27FC236}">
                <a16:creationId xmlns:a16="http://schemas.microsoft.com/office/drawing/2014/main" id="{6B473386-232B-A649-8844-FA0AF1B7EC17}"/>
              </a:ext>
            </a:extLst>
          </p:cNvPr>
          <p:cNvSpPr txBox="1"/>
          <p:nvPr/>
        </p:nvSpPr>
        <p:spPr>
          <a:xfrm>
            <a:off x="4746603" y="6190814"/>
            <a:ext cx="1266693" cy="338554"/>
          </a:xfrm>
          <a:prstGeom prst="rect">
            <a:avLst/>
          </a:prstGeom>
          <a:noFill/>
        </p:spPr>
        <p:txBody>
          <a:bodyPr wrap="none" rtlCol="0">
            <a:spAutoFit/>
          </a:bodyPr>
          <a:lstStyle/>
          <a:p>
            <a:r>
              <a:rPr lang="en-US" dirty="0"/>
              <a:t>Mostly EUR</a:t>
            </a:r>
          </a:p>
        </p:txBody>
      </p:sp>
      <p:cxnSp>
        <p:nvCxnSpPr>
          <p:cNvPr id="4" name="Straight Arrow Connector 3">
            <a:extLst>
              <a:ext uri="{FF2B5EF4-FFF2-40B4-BE49-F238E27FC236}">
                <a16:creationId xmlns:a16="http://schemas.microsoft.com/office/drawing/2014/main" id="{715A7C16-2EBD-B840-BF38-2FF3FFE1382F}"/>
              </a:ext>
            </a:extLst>
          </p:cNvPr>
          <p:cNvCxnSpPr/>
          <p:nvPr/>
        </p:nvCxnSpPr>
        <p:spPr>
          <a:xfrm flipH="1">
            <a:off x="7891849" y="1854069"/>
            <a:ext cx="815546" cy="848991"/>
          </a:xfrm>
          <a:prstGeom prst="straightConnector1">
            <a:avLst/>
          </a:prstGeom>
          <a:ln w="158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EAADE851-387C-1A4F-A194-0E29228A5E2C}"/>
              </a:ext>
            </a:extLst>
          </p:cNvPr>
          <p:cNvCxnSpPr/>
          <p:nvPr/>
        </p:nvCxnSpPr>
        <p:spPr>
          <a:xfrm>
            <a:off x="7891849" y="1836647"/>
            <a:ext cx="675502" cy="1211353"/>
          </a:xfrm>
          <a:prstGeom prst="straightConnector1">
            <a:avLst/>
          </a:prstGeom>
          <a:ln w="15875">
            <a:solidFill>
              <a:schemeClr val="accent5">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1790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2378-909D-584F-A7E5-42DDFFB77B82}"/>
              </a:ext>
            </a:extLst>
          </p:cNvPr>
          <p:cNvSpPr>
            <a:spLocks noGrp="1"/>
          </p:cNvSpPr>
          <p:nvPr>
            <p:ph type="title"/>
          </p:nvPr>
        </p:nvSpPr>
        <p:spPr/>
        <p:txBody>
          <a:bodyPr/>
          <a:lstStyle/>
          <a:p>
            <a:r>
              <a:rPr lang="en-US" dirty="0"/>
              <a:t>Transcriptomic Wide Analysis</a:t>
            </a:r>
          </a:p>
        </p:txBody>
      </p:sp>
      <p:sp>
        <p:nvSpPr>
          <p:cNvPr id="3" name="TextBox 2">
            <a:extLst>
              <a:ext uri="{FF2B5EF4-FFF2-40B4-BE49-F238E27FC236}">
                <a16:creationId xmlns:a16="http://schemas.microsoft.com/office/drawing/2014/main" id="{C9E387AF-40F2-F644-B97E-0E0A22AD8C09}"/>
              </a:ext>
            </a:extLst>
          </p:cNvPr>
          <p:cNvSpPr txBox="1"/>
          <p:nvPr/>
        </p:nvSpPr>
        <p:spPr>
          <a:xfrm>
            <a:off x="2849218" y="1550504"/>
            <a:ext cx="4179349" cy="3108543"/>
          </a:xfrm>
          <a:prstGeom prst="rect">
            <a:avLst/>
          </a:prstGeom>
          <a:noFill/>
        </p:spPr>
        <p:txBody>
          <a:bodyPr wrap="none" rtlCol="0">
            <a:spAutoFit/>
          </a:bodyPr>
          <a:lstStyle/>
          <a:p>
            <a:r>
              <a:rPr lang="en-US" sz="2800" b="1" dirty="0">
                <a:solidFill>
                  <a:srgbClr val="0070C0"/>
                </a:solidFill>
              </a:rPr>
              <a:t>Colocalization </a:t>
            </a:r>
          </a:p>
          <a:p>
            <a:endParaRPr lang="en-US" sz="2800" b="1" dirty="0">
              <a:solidFill>
                <a:srgbClr val="0070C0"/>
              </a:solidFill>
            </a:endParaRPr>
          </a:p>
          <a:p>
            <a:r>
              <a:rPr lang="en-US" sz="2800" b="1" dirty="0" err="1">
                <a:solidFill>
                  <a:srgbClr val="0070C0"/>
                </a:solidFill>
              </a:rPr>
              <a:t>Predixcan</a:t>
            </a:r>
            <a:r>
              <a:rPr lang="en-US" sz="2800" b="1" dirty="0">
                <a:solidFill>
                  <a:srgbClr val="0070C0"/>
                </a:solidFill>
              </a:rPr>
              <a:t>/S-</a:t>
            </a:r>
            <a:r>
              <a:rPr lang="en-US" sz="2800" b="1" dirty="0" err="1">
                <a:solidFill>
                  <a:srgbClr val="0070C0"/>
                </a:solidFill>
              </a:rPr>
              <a:t>Predixcan</a:t>
            </a:r>
            <a:r>
              <a:rPr lang="en-US" sz="2800" b="1" dirty="0">
                <a:solidFill>
                  <a:srgbClr val="0070C0"/>
                </a:solidFill>
              </a:rPr>
              <a:t> </a:t>
            </a:r>
          </a:p>
          <a:p>
            <a:endParaRPr lang="en-US" sz="2800" b="1" dirty="0">
              <a:solidFill>
                <a:srgbClr val="0070C0"/>
              </a:solidFill>
            </a:endParaRPr>
          </a:p>
          <a:p>
            <a:r>
              <a:rPr lang="en-US" sz="2800" b="1" dirty="0">
                <a:solidFill>
                  <a:srgbClr val="0070C0"/>
                </a:solidFill>
              </a:rPr>
              <a:t>SMR/HEIDI</a:t>
            </a:r>
          </a:p>
          <a:p>
            <a:endParaRPr lang="en-US" sz="2800" b="1" dirty="0">
              <a:solidFill>
                <a:srgbClr val="0070C0"/>
              </a:solidFill>
            </a:endParaRPr>
          </a:p>
          <a:p>
            <a:r>
              <a:rPr lang="en-US" sz="2800" b="1" dirty="0">
                <a:solidFill>
                  <a:srgbClr val="0070C0"/>
                </a:solidFill>
              </a:rPr>
              <a:t>FOCUS</a:t>
            </a:r>
          </a:p>
        </p:txBody>
      </p:sp>
      <p:sp>
        <p:nvSpPr>
          <p:cNvPr id="4" name="Right Arrow 3">
            <a:extLst>
              <a:ext uri="{FF2B5EF4-FFF2-40B4-BE49-F238E27FC236}">
                <a16:creationId xmlns:a16="http://schemas.microsoft.com/office/drawing/2014/main" id="{F2AA65EA-618F-6C42-94DF-9673D6B83976}"/>
              </a:ext>
            </a:extLst>
          </p:cNvPr>
          <p:cNvSpPr/>
          <p:nvPr/>
        </p:nvSpPr>
        <p:spPr>
          <a:xfrm>
            <a:off x="940905" y="2170305"/>
            <a:ext cx="1656522" cy="1007166"/>
          </a:xfrm>
          <a:prstGeom prst="rightArrow">
            <a:avLst/>
          </a:prstGeom>
          <a:ln/>
        </p:spPr>
        <p:style>
          <a:lnRef idx="2">
            <a:schemeClr val="dk1"/>
          </a:lnRef>
          <a:fillRef idx="1">
            <a:schemeClr val="lt1"/>
          </a:fillRef>
          <a:effectRef idx="0">
            <a:schemeClr val="dk1"/>
          </a:effectRef>
          <a:fontRef idx="minor">
            <a:schemeClr val="dk1"/>
          </a:fontRef>
        </p:style>
        <p:txBody>
          <a:bodyPr rtlCol="0" anchor="ctr" anchorCtr="0">
            <a:spAutoFit/>
          </a:bodyPr>
          <a:lstStyle/>
          <a:p>
            <a:pPr algn="ctr"/>
            <a:endParaRPr lang="en-US"/>
          </a:p>
        </p:txBody>
      </p:sp>
      <p:sp>
        <p:nvSpPr>
          <p:cNvPr id="5" name="TextBox 4">
            <a:extLst>
              <a:ext uri="{FF2B5EF4-FFF2-40B4-BE49-F238E27FC236}">
                <a16:creationId xmlns:a16="http://schemas.microsoft.com/office/drawing/2014/main" id="{B7208E50-B34F-B84C-85D2-498E7370E574}"/>
              </a:ext>
            </a:extLst>
          </p:cNvPr>
          <p:cNvSpPr txBox="1"/>
          <p:nvPr/>
        </p:nvSpPr>
        <p:spPr>
          <a:xfrm>
            <a:off x="7182677" y="1326168"/>
            <a:ext cx="4810539" cy="4524315"/>
          </a:xfrm>
          <a:prstGeom prst="rect">
            <a:avLst/>
          </a:prstGeom>
          <a:noFill/>
        </p:spPr>
        <p:txBody>
          <a:bodyPr wrap="square" rtlCol="0">
            <a:spAutoFit/>
          </a:bodyPr>
          <a:lstStyle/>
          <a:p>
            <a:r>
              <a:rPr lang="en-US" dirty="0"/>
              <a:t>Represents some advancement over simply “eye-balling” similar location</a:t>
            </a:r>
          </a:p>
          <a:p>
            <a:endParaRPr lang="en-US" dirty="0"/>
          </a:p>
          <a:p>
            <a:r>
              <a:rPr lang="en-US" dirty="0"/>
              <a:t>Key Assumption: </a:t>
            </a:r>
          </a:p>
          <a:p>
            <a:endParaRPr lang="en-US" dirty="0"/>
          </a:p>
          <a:p>
            <a:r>
              <a:rPr lang="en-US" dirty="0"/>
              <a:t>The genetic architecture of gene expression overlaps with the genetic architecture of the trait being investigated</a:t>
            </a:r>
          </a:p>
          <a:p>
            <a:endParaRPr lang="en-US" dirty="0"/>
          </a:p>
          <a:p>
            <a:r>
              <a:rPr lang="en-US" dirty="0"/>
              <a:t>Value add: </a:t>
            </a:r>
          </a:p>
          <a:p>
            <a:endParaRPr lang="en-US" dirty="0"/>
          </a:p>
          <a:p>
            <a:r>
              <a:rPr lang="en-US" dirty="0"/>
              <a:t>Statistical properties to GWAS association, versus gene expression vs trait. </a:t>
            </a:r>
          </a:p>
          <a:p>
            <a:endParaRPr lang="en-US" dirty="0"/>
          </a:p>
          <a:p>
            <a:r>
              <a:rPr lang="en-US" dirty="0"/>
              <a:t>Why important: </a:t>
            </a:r>
          </a:p>
          <a:p>
            <a:endParaRPr lang="en-US" dirty="0"/>
          </a:p>
          <a:p>
            <a:r>
              <a:rPr lang="en-US" dirty="0"/>
              <a:t>GWAS : Trait = b1*genotype + residual</a:t>
            </a:r>
          </a:p>
          <a:p>
            <a:r>
              <a:rPr lang="en-US" dirty="0"/>
              <a:t>TWAS : Trait = b1*genotype + b2*</a:t>
            </a:r>
            <a:r>
              <a:rPr lang="en-US" dirty="0" err="1"/>
              <a:t>eQTL</a:t>
            </a:r>
            <a:r>
              <a:rPr lang="en-US" dirty="0"/>
              <a:t> + residual</a:t>
            </a:r>
          </a:p>
        </p:txBody>
      </p:sp>
    </p:spTree>
    <p:extLst>
      <p:ext uri="{BB962C8B-B14F-4D97-AF65-F5344CB8AC3E}">
        <p14:creationId xmlns:p14="http://schemas.microsoft.com/office/powerpoint/2010/main" val="3746783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73E99C-BDB8-4C4C-AD8B-23E990895D8D}"/>
              </a:ext>
            </a:extLst>
          </p:cNvPr>
          <p:cNvSpPr>
            <a:spLocks noGrp="1"/>
          </p:cNvSpPr>
          <p:nvPr>
            <p:ph type="title"/>
          </p:nvPr>
        </p:nvSpPr>
        <p:spPr/>
        <p:txBody>
          <a:bodyPr/>
          <a:lstStyle/>
          <a:p>
            <a:r>
              <a:rPr lang="en-US" dirty="0"/>
              <a:t>TWAS use case</a:t>
            </a:r>
          </a:p>
        </p:txBody>
      </p:sp>
      <p:sp>
        <p:nvSpPr>
          <p:cNvPr id="7" name="Text Placeholder 6">
            <a:extLst>
              <a:ext uri="{FF2B5EF4-FFF2-40B4-BE49-F238E27FC236}">
                <a16:creationId xmlns:a16="http://schemas.microsoft.com/office/drawing/2014/main" id="{73BC309C-27E5-4144-B040-4B0E05F41658}"/>
              </a:ext>
            </a:extLst>
          </p:cNvPr>
          <p:cNvSpPr>
            <a:spLocks noGrp="1"/>
          </p:cNvSpPr>
          <p:nvPr>
            <p:ph type="body" idx="1"/>
          </p:nvPr>
        </p:nvSpPr>
        <p:spPr/>
        <p:txBody>
          <a:bodyPr/>
          <a:lstStyle/>
          <a:p>
            <a:r>
              <a:rPr lang="en-US" dirty="0"/>
              <a:t>Largest TWAS effort at present….</a:t>
            </a:r>
          </a:p>
        </p:txBody>
      </p:sp>
    </p:spTree>
    <p:extLst>
      <p:ext uri="{BB962C8B-B14F-4D97-AF65-F5344CB8AC3E}">
        <p14:creationId xmlns:p14="http://schemas.microsoft.com/office/powerpoint/2010/main" val="89547746"/>
      </p:ext>
    </p:extLst>
  </p:cSld>
  <p:clrMapOvr>
    <a:masterClrMapping/>
  </p:clrMapOvr>
</p:sld>
</file>

<file path=ppt/theme/theme1.xml><?xml version="1.0" encoding="utf-8"?>
<a:theme xmlns:a="http://schemas.openxmlformats.org/drawingml/2006/main" name="BroadSlideTemplate_styleA_widescreen">
  <a:themeElements>
    <a:clrScheme name="BroadColorTheme2016">
      <a:dk1>
        <a:srgbClr val="000000"/>
      </a:dk1>
      <a:lt1>
        <a:sysClr val="window" lastClr="FFFFFF"/>
      </a:lt1>
      <a:dk2>
        <a:srgbClr val="63666A"/>
      </a:dk2>
      <a:lt2>
        <a:srgbClr val="E7E6E6"/>
      </a:lt2>
      <a:accent1>
        <a:srgbClr val="006DB6"/>
      </a:accent1>
      <a:accent2>
        <a:srgbClr val="FF5000"/>
      </a:accent2>
      <a:accent3>
        <a:srgbClr val="00AFD7"/>
      </a:accent3>
      <a:accent4>
        <a:srgbClr val="5F259E"/>
      </a:accent4>
      <a:accent5>
        <a:srgbClr val="E4002B"/>
      </a:accent5>
      <a:accent6>
        <a:srgbClr val="00BF71"/>
      </a:accent6>
      <a:hlink>
        <a:srgbClr val="006DB6"/>
      </a:hlink>
      <a:folHlink>
        <a:srgbClr val="63666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nchor="ctr" anchorCtr="0">
        <a:spAutoFit/>
      </a:bodyPr>
      <a:lstStyle>
        <a:defPPr>
          <a:defRPr/>
        </a:defPPr>
      </a:lstStyle>
      <a:style>
        <a:lnRef idx="1">
          <a:schemeClr val="accent1"/>
        </a:lnRef>
        <a:fillRef idx="3">
          <a:schemeClr val="accent1"/>
        </a:fillRef>
        <a:effectRef idx="2">
          <a:schemeClr val="accent1"/>
        </a:effectRef>
        <a:fontRef idx="minor">
          <a:schemeClr val="lt1"/>
        </a:fontRef>
      </a:style>
    </a:spDef>
    <a:lnDef>
      <a:spPr>
        <a:ln w="15875">
          <a:solidFill>
            <a:schemeClr val="tx2"/>
          </a:solidFill>
          <a:tailEnd type="triangle" w="lg" len="med"/>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3BEA73D7-D806-984F-887E-E47979734400}" vid="{5C036C57-A8A1-0A42-B7C2-E8F8172942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BroadSlideTemplate_styleA_widescreen</Template>
  <TotalTime>3161</TotalTime>
  <Words>1420</Words>
  <Application>Microsoft Macintosh PowerPoint</Application>
  <PresentationFormat>Custom</PresentationFormat>
  <Paragraphs>216</Paragraphs>
  <Slides>38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Harding</vt:lpstr>
      <vt:lpstr>Lato</vt:lpstr>
      <vt:lpstr>Roboto</vt:lpstr>
      <vt:lpstr>Roboto Condensed</vt:lpstr>
      <vt:lpstr>Arial</vt:lpstr>
      <vt:lpstr>Calibri</vt:lpstr>
      <vt:lpstr>Times New Roman</vt:lpstr>
      <vt:lpstr>BroadSlideTemplate_styleA_widescreen</vt:lpstr>
      <vt:lpstr>Transcriptome Wide Analysis – An Introduction</vt:lpstr>
      <vt:lpstr>Concept of TWAS</vt:lpstr>
      <vt:lpstr>In the beginning there was GWAS….</vt:lpstr>
      <vt:lpstr>Great! We’ve got a significant GWAS finding….but…</vt:lpstr>
      <vt:lpstr>Isolating gene function is crucial….</vt:lpstr>
      <vt:lpstr>Cataloguing gene function – gene expression</vt:lpstr>
      <vt:lpstr>eQTL mapping </vt:lpstr>
      <vt:lpstr>Transcriptomic Wide Analysis</vt:lpstr>
      <vt:lpstr>TWAS use case</vt:lpstr>
      <vt:lpstr>PhenomeXcan, synthesizes 8.87 million variants from genome-wide association study summary statistics on 4091 traits with transcriptomic data from 49 tissues in Genotype-Tissue Expression v8 into a gene-based, queryable platform including 22,515 genes</vt:lpstr>
      <vt:lpstr>Why PhenomeXcan?</vt:lpstr>
      <vt:lpstr>C4A and Schizophrenia…But maybe diabetes too?</vt:lpstr>
      <vt:lpstr>Using TWAS to identify genes that might be potential drug targets for Nootropics</vt:lpstr>
      <vt:lpstr>Hmm…But what if…</vt:lpstr>
      <vt:lpstr>TWAS gives us a clue to whether gene function (aka expression) can be remotely connected to the phenotype – and ultimately what phenotypes the gene affects…</vt:lpstr>
      <vt:lpstr>Measuring the gene expression : GTEx &amp; PsychENCODE </vt:lpstr>
      <vt:lpstr>Large-scale efforts to measure gene function</vt:lpstr>
      <vt:lpstr>Genotype-Tissue Expression Project</vt:lpstr>
      <vt:lpstr>Concepts behind measuring gene expression </vt:lpstr>
      <vt:lpstr>Measuring expression eventually….</vt:lpstr>
      <vt:lpstr>PsychENCODE: Better resource for brain related disorders</vt:lpstr>
      <vt:lpstr>Prefrontal Cortex, Temporal Cortex, Cerebellum…</vt:lpstr>
      <vt:lpstr>PsychENCODE – integrative analysis</vt:lpstr>
      <vt:lpstr>PsychENCODE : Cross Disorder Analysis</vt:lpstr>
      <vt:lpstr>Genes to pathways! </vt:lpstr>
      <vt:lpstr>Opportunities and Challenges of TWAS</vt:lpstr>
      <vt:lpstr>A more in-depth look at TWAS methodology</vt:lpstr>
      <vt:lpstr>Concepts &amp; Key hypotheses behind Colocalization</vt:lpstr>
      <vt:lpstr>PrediXcan : “PrediXcan, by design, exploits genetic control of phenotype through the mechanism of gene regulation as a way to identify trait-associated genes”</vt:lpstr>
      <vt:lpstr>PredictDB: Estimating weights from eQTL data</vt:lpstr>
      <vt:lpstr>What if there is no access to the genotypes? </vt:lpstr>
      <vt:lpstr>TWAS sounds like a great tool for understanding biology…</vt:lpstr>
      <vt:lpstr>What’s the problem here? </vt:lpstr>
      <vt:lpstr>More problems….And dilemma…</vt:lpstr>
      <vt:lpstr>Most causal genes with tissue-trait mismatch drops out ……. “Most……” </vt:lpstr>
      <vt:lpstr>TWAS sounds interesting…Where do I start?</vt:lpstr>
      <vt:lpstr>TWAS Framework</vt:lpstr>
      <vt:lpstr>Set up of TWAS suite of software</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 Lam</dc:creator>
  <cp:lastModifiedBy>Max Lam</cp:lastModifiedBy>
  <cp:revision>47</cp:revision>
  <cp:lastPrinted>2016-11-29T20:10:26Z</cp:lastPrinted>
  <dcterms:created xsi:type="dcterms:W3CDTF">2020-10-13T19:57:43Z</dcterms:created>
  <dcterms:modified xsi:type="dcterms:W3CDTF">2020-10-16T01:50:54Z</dcterms:modified>
</cp:coreProperties>
</file>